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67"/>
  </p:notesMasterIdLst>
  <p:handoutMasterIdLst>
    <p:handoutMasterId r:id="rId68"/>
  </p:handoutMasterIdLst>
  <p:sldIdLst>
    <p:sldId id="256" r:id="rId5"/>
    <p:sldId id="296" r:id="rId6"/>
    <p:sldId id="261" r:id="rId7"/>
    <p:sldId id="297" r:id="rId8"/>
    <p:sldId id="298" r:id="rId9"/>
    <p:sldId id="299" r:id="rId10"/>
    <p:sldId id="354" r:id="rId11"/>
    <p:sldId id="301" r:id="rId12"/>
    <p:sldId id="313" r:id="rId13"/>
    <p:sldId id="314" r:id="rId14"/>
    <p:sldId id="355" r:id="rId15"/>
    <p:sldId id="312" r:id="rId16"/>
    <p:sldId id="303" r:id="rId17"/>
    <p:sldId id="302" r:id="rId18"/>
    <p:sldId id="304" r:id="rId19"/>
    <p:sldId id="306" r:id="rId20"/>
    <p:sldId id="308" r:id="rId21"/>
    <p:sldId id="307" r:id="rId22"/>
    <p:sldId id="309" r:id="rId23"/>
    <p:sldId id="331" r:id="rId24"/>
    <p:sldId id="332" r:id="rId25"/>
    <p:sldId id="333" r:id="rId26"/>
    <p:sldId id="334" r:id="rId27"/>
    <p:sldId id="335" r:id="rId28"/>
    <p:sldId id="336" r:id="rId29"/>
    <p:sldId id="337" r:id="rId30"/>
    <p:sldId id="338" r:id="rId31"/>
    <p:sldId id="339" r:id="rId32"/>
    <p:sldId id="324" r:id="rId33"/>
    <p:sldId id="325" r:id="rId34"/>
    <p:sldId id="340" r:id="rId35"/>
    <p:sldId id="341" r:id="rId36"/>
    <p:sldId id="342" r:id="rId37"/>
    <p:sldId id="343" r:id="rId38"/>
    <p:sldId id="344" r:id="rId39"/>
    <p:sldId id="345" r:id="rId40"/>
    <p:sldId id="346" r:id="rId41"/>
    <p:sldId id="347" r:id="rId42"/>
    <p:sldId id="348" r:id="rId43"/>
    <p:sldId id="349" r:id="rId44"/>
    <p:sldId id="350" r:id="rId45"/>
    <p:sldId id="351" r:id="rId46"/>
    <p:sldId id="352" r:id="rId47"/>
    <p:sldId id="353" r:id="rId48"/>
    <p:sldId id="310" r:id="rId49"/>
    <p:sldId id="26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6" r:id="rId60"/>
    <p:sldId id="327" r:id="rId61"/>
    <p:sldId id="328" r:id="rId62"/>
    <p:sldId id="329" r:id="rId63"/>
    <p:sldId id="330" r:id="rId64"/>
    <p:sldId id="357" r:id="rId65"/>
    <p:sldId id="358" r:id="rId66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만든 이" initials="오전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2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0" y="132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2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microsoft.com/office/2018/10/relationships/authors" Target="author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3C78EDB-4074-4B9C-8A23-C61DB2EAECBA}" type="datetime1">
              <a:rPr lang="ko-KR" altLang="en-US" smtClean="0">
                <a:latin typeface="+mj-ea"/>
                <a:ea typeface="+mj-ea"/>
              </a:rPr>
              <a:t>2023-03-24-Friday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94A59610-D21E-4772-A7BF-F2F26E543677}" type="datetime1">
              <a:rPr lang="ko-KR" altLang="en-US" smtClean="0"/>
              <a:pPr/>
              <a:t>2023-03-24-Friday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4B9A9E5-4F7F-4A7D-9DE1-899232329269}" type="slidenum">
              <a:rPr lang="en-US" altLang="ko-KR" smtClean="0"/>
              <a:pPr/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52148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23057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96194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92246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57731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22942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902709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738511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289369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56408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79806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517899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348167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284832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056283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027350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55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3554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75173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6352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7545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41691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13260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56486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82242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내용 개체 틀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내용 개체 틀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endParaRPr lang="ko-KR" altLang="en-US" noProof="0"/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내용 개체 틀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래픽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제목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날짜 개체 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바닥글 개체 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8749" y="1361938"/>
            <a:ext cx="6765925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차트 개체 틀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2286002"/>
            <a:ext cx="6094270" cy="354214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차트를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58125" y="2284624"/>
            <a:ext cx="3147332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임라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7" name="텍스트 개체 틀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8" name="텍스트 개체 틀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9" name="텍스트 개체 틀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0" name="텍스트 개체 틀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2" name="텍스트 개체 틀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3" name="텍스트 개체 틀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6" name="텍스트 개체 틀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7" name="텍스트 개체 틀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8" name="텍스트 개체 틀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9" name="텍스트 개체 틀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1" name="텍스트 개체 틀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2" name="텍스트 개체 틀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3" name="텍스트 개체 틀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4" name="텍스트 개체 틀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5" name="텍스트 개체 틀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6" name="텍스트 개체 틀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8" name="텍스트 개체 틀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9" name="텍스트 개체 틀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7" name="텍스트 개체 틀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0" name="텍스트 개체 틀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1" name="텍스트 개체 틀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날짜 개체 틀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바닥글 개체 틀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슬라이드 번호 개체 틀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SmartArt 개체 틀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9084"/>
            <a:ext cx="10515600" cy="3695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en-US" altLang="ko-KR" noProof="0"/>
              <a:t>SmartArt </a:t>
            </a:r>
            <a:r>
              <a:rPr lang="ko-KR" altLang="en-US" noProof="0"/>
              <a:t>그래픽을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팀 슬라이드 4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그림 개체 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그림 개체 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</a:lstStyle>
          <a:p>
            <a:pPr lvl="1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(S)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시나리오에 따른 공정 시뮬레이션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팀 슬라이드 8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그림 개체 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그림 개체 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5" name="그림 개체 틀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4" name="텍스트 개체 틀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2" name="텍스트 개체 틀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6" name="그림 개체 틀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9" name="텍스트 개체 틀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3" name="텍스트 개체 틀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7" name="그림 개체 틀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60" name="텍스트 개체 틀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4" name="텍스트 개체 틀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8" name="그림 개체 틀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61" name="텍스트 개체 틀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5" name="텍스트 개체 틀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자금 조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4" name="내용 개체 틀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5" name="내용 개체 틀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6" name="내용 개체 틀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5" name="내용 개체 틀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날짜 개체 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바닥글 개체 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안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마무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날짜 개체 틀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바닥글 개체 틀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타임라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래픽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5" name="텍스트 개체 틀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6" name="텍스트 개체 틀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7" name="텍스트 개체 틀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3" name="직선 연결선(S)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직선 연결선(S)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1" name="텍스트 개체 틀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2" name="텍스트 개체 틀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3" name="텍스트 개체 틀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" name="직선 연결선(S)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(S)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날짜 개체 틀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바닥글 개체 틀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나누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날짜 개체 틀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바닥글 개체 틀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슬라이드 번호 개체 틀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내용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cxnSp>
        <p:nvCxnSpPr>
          <p:cNvPr id="16" name="직선 연결선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시나리오에 따른 공정 시뮬레이션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79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entailsahri/DT_FINAL_Project" TargetMode="Externa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/>
          <a:lstStyle/>
          <a:p>
            <a:pPr algn="r"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,</a:t>
            </a:r>
            <a:r>
              <a:rPr lang="ko-KR" altLang="en-US" dirty="0"/>
              <a:t> 김건호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5C18F454-3DB2-6EC5-FC42-87F337D4C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505" y="0"/>
            <a:ext cx="949299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시나리오 설계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시나리오 </a:t>
            </a:r>
            <a:r>
              <a:rPr lang="en-US" altLang="ko-KR" dirty="0"/>
              <a:t>3</a:t>
            </a:r>
            <a:r>
              <a:rPr lang="ko-KR" altLang="en-US" dirty="0"/>
              <a:t>번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10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C964A8A7-DC4F-9ED0-281A-CA053CA526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246769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745038"/>
            <a:ext cx="3171825" cy="600970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tx1"/>
                </a:solidFill>
              </a:rPr>
              <a:t>상태천이도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79" y="2877877"/>
            <a:ext cx="4542649" cy="2519363"/>
          </a:xfrm>
        </p:spPr>
        <p:txBody>
          <a:bodyPr rtlCol="0"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각 설비는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개의 </a:t>
            </a:r>
            <a:r>
              <a:rPr lang="ko-KR" altLang="en-US" dirty="0" err="1">
                <a:solidFill>
                  <a:schemeClr val="tx1"/>
                </a:solidFill>
              </a:rPr>
              <a:t>아토믹</a:t>
            </a:r>
            <a:r>
              <a:rPr lang="ko-KR" altLang="en-US" dirty="0">
                <a:solidFill>
                  <a:schemeClr val="tx1"/>
                </a:solidFill>
              </a:rPr>
              <a:t> 모델로 결합된 커플모델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각 설비커플 모델을 연결하여 시나리오 제작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11</a:t>
            </a:fld>
            <a:endParaRPr lang="ko-KR" altLang="en-ZA"/>
          </a:p>
        </p:txBody>
      </p:sp>
      <p:sp>
        <p:nvSpPr>
          <p:cNvPr id="8" name="날짜 개체 틀 10">
            <a:extLst>
              <a:ext uri="{FF2B5EF4-FFF2-40B4-BE49-F238E27FC236}">
                <a16:creationId xmlns:a16="http://schemas.microsoft.com/office/drawing/2014/main" id="{9689F17F-6A3A-3573-9923-2DB3F25DFF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710081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실내, 노트북, 다크이(가) 표시된 사진&#10;&#10;자동 생성된 설명">
            <a:extLst>
              <a:ext uri="{FF2B5EF4-FFF2-40B4-BE49-F238E27FC236}">
                <a16:creationId xmlns:a16="http://schemas.microsoft.com/office/drawing/2014/main" id="{942B8B2F-8FA8-6FD4-62F5-E926E48BB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658"/>
            <a:ext cx="12192000" cy="54270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모델간 결합도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E2CBF2B9-A68A-8B16-7BA7-57071993E1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242844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실내, 노트북, 다크이(가) 표시된 사진&#10;&#10;자동 생성된 설명">
            <a:extLst>
              <a:ext uri="{FF2B5EF4-FFF2-40B4-BE49-F238E27FC236}">
                <a16:creationId xmlns:a16="http://schemas.microsoft.com/office/drawing/2014/main" id="{368CC930-EA1B-A946-A495-82D4B66B7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400"/>
            <a:ext cx="12192000" cy="54270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모델간 결합도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13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D0153A61-68F7-F861-5612-BCE5687B32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88259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노트북, 밤하늘이(가) 표시된 사진&#10;&#10;자동 생성된 설명">
            <a:extLst>
              <a:ext uri="{FF2B5EF4-FFF2-40B4-BE49-F238E27FC236}">
                <a16:creationId xmlns:a16="http://schemas.microsoft.com/office/drawing/2014/main" id="{CF26D906-5D86-16D4-5EF1-3E5389BD4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400"/>
            <a:ext cx="12192000" cy="54270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모델간 결합도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14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09F1CF24-A589-9B52-3BF8-664AA1A430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999699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EB6DFFB-3682-0EB6-376A-43546AC0C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92000" cy="40215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- </a:t>
            </a:r>
            <a:r>
              <a:rPr lang="ko-KR" altLang="en-US" dirty="0" err="1"/>
              <a:t>투입기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15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116D67E9-2457-1F79-25AD-ECBF946332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84628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0C238E7C-1295-E95C-C436-5B9FB59DE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92000" cy="40215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– </a:t>
            </a:r>
            <a:r>
              <a:rPr lang="ko-KR" altLang="en-US" dirty="0"/>
              <a:t>트랙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16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CFCAA920-307A-5683-C76D-B06BD1951E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247397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DA10F161-65A5-553E-2F71-E6434F403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92000" cy="40215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- </a:t>
            </a:r>
            <a:r>
              <a:rPr lang="ko-KR" altLang="en-US" dirty="0"/>
              <a:t>공정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17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F42B31E5-E70E-825D-B748-58BA23A91D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253297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90600FBF-8038-9569-1A19-0DD13DC3E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92000" cy="40215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- </a:t>
            </a:r>
            <a:r>
              <a:rPr lang="ko-KR" altLang="en-US" dirty="0"/>
              <a:t>공정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18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58AD40AE-6EC2-7C8D-106F-45EE63A1E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896975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68366EF-B51C-951C-D7E6-FD289C3BB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098409" cy="40284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- </a:t>
            </a:r>
            <a:r>
              <a:rPr lang="ko-KR" altLang="en-US" dirty="0"/>
              <a:t>적재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19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6FF1AFAC-89FF-C7D9-CF68-CF0360EEB7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06443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03DDA-CC0F-E5E2-CD6E-312AE0919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91601B-F340-3D85-49C2-815D7F7697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설비를 사용해 공정을 진행 할 경우</a:t>
            </a:r>
            <a:r>
              <a:rPr lang="en-US" altLang="ko-KR" dirty="0"/>
              <a:t>, </a:t>
            </a:r>
            <a:r>
              <a:rPr lang="ko-KR" altLang="en-US" dirty="0"/>
              <a:t>어떠한 결과를 얻을 수 있는지 사전에 시뮬레이션 해본다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</a:t>
            </a:r>
            <a:r>
              <a:rPr lang="ko-KR" altLang="en-US" dirty="0"/>
              <a:t>가지 사전에 정해진 시나리오에 대한 공정을 시뮬레이션 해본다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임의의 성능을 가진 설비를 통해 공정을 수행 할 경우</a:t>
            </a:r>
            <a:r>
              <a:rPr lang="en-US" altLang="ko-KR" dirty="0"/>
              <a:t>, </a:t>
            </a:r>
            <a:r>
              <a:rPr lang="ko-KR" altLang="en-US" dirty="0"/>
              <a:t>기대 되는 제품의 생산량 및 설비의 가동률을 파악 할 수 잇다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1E20EC-9538-ECBD-771C-0F25B2148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9">
            <a:extLst>
              <a:ext uri="{FF2B5EF4-FFF2-40B4-BE49-F238E27FC236}">
                <a16:creationId xmlns:a16="http://schemas.microsoft.com/office/drawing/2014/main" id="{E089310A-0981-9114-713D-17D9D2519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9" name="날짜 개체 틀 10">
            <a:extLst>
              <a:ext uri="{FF2B5EF4-FFF2-40B4-BE49-F238E27FC236}">
                <a16:creationId xmlns:a16="http://schemas.microsoft.com/office/drawing/2014/main" id="{83690BFF-5818-D084-D4F0-01C1CBD396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400801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dirty="0"/>
              <a:t>코드 구현 </a:t>
            </a:r>
            <a:r>
              <a:rPr lang="en-US" altLang="ko-KR" dirty="0"/>
              <a:t>- </a:t>
            </a:r>
            <a:r>
              <a:rPr lang="ko-KR" altLang="en-US" dirty="0"/>
              <a:t>박민준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3"/>
            <a:ext cx="5111750" cy="1525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결합 자동화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다음 설비가 </a:t>
            </a:r>
            <a:r>
              <a:rPr lang="ko-KR" altLang="en-US" dirty="0" err="1"/>
              <a:t>받을수</a:t>
            </a:r>
            <a:r>
              <a:rPr lang="ko-KR" altLang="en-US" dirty="0"/>
              <a:t> 있는지 결정</a:t>
            </a:r>
            <a:r>
              <a:rPr lang="en-US" altLang="ko-KR" dirty="0"/>
              <a:t>? - </a:t>
            </a:r>
            <a:r>
              <a:rPr lang="en-US" altLang="ko-KR" dirty="0" err="1"/>
              <a:t>ReadyMap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현재 설비에서 다음 설비 결정</a:t>
            </a:r>
            <a:r>
              <a:rPr lang="en-US" altLang="ko-KR" dirty="0"/>
              <a:t>-</a:t>
            </a:r>
            <a:r>
              <a:rPr lang="en-US" altLang="ko-KR" dirty="0" err="1"/>
              <a:t>m_whereTargetPk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20</a:t>
            </a:fld>
            <a:endParaRPr lang="ko-KR" altLang="en-US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85D17445-B609-E0C3-13B5-370D49A3FF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4" name="바닥글 개체 틀 79">
            <a:extLst>
              <a:ext uri="{FF2B5EF4-FFF2-40B4-BE49-F238E27FC236}">
                <a16:creationId xmlns:a16="http://schemas.microsoft.com/office/drawing/2014/main" id="{3DCF884A-67E2-5476-ABE4-1494508E7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4513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745038"/>
            <a:ext cx="3171825" cy="600970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tx1"/>
                </a:solidFill>
              </a:rPr>
              <a:t>결합 자동화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80" y="2877877"/>
            <a:ext cx="3770936" cy="2519363"/>
          </a:xfrm>
        </p:spPr>
        <p:txBody>
          <a:bodyPr rtlCol="0">
            <a:norm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결합 모델을 시나리오별로 별도로 나누지 않아도 설비 현황을 나타내는</a:t>
            </a:r>
            <a:r>
              <a:rPr lang="en-US" altLang="ko-KR" dirty="0" err="1">
                <a:solidFill>
                  <a:schemeClr val="tx1"/>
                </a:solidFill>
              </a:rPr>
              <a:t>object_list</a:t>
            </a:r>
            <a:r>
              <a:rPr lang="ko-KR" altLang="en-US" dirty="0">
                <a:solidFill>
                  <a:schemeClr val="tx1"/>
                </a:solidFill>
              </a:rPr>
              <a:t>를 통해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설비 개수를 파악하고 설비 각각의 결합을 나타내는 데이터베이스인 </a:t>
            </a:r>
            <a:r>
              <a:rPr lang="en-US" altLang="ko-KR" dirty="0" err="1">
                <a:solidFill>
                  <a:schemeClr val="tx1"/>
                </a:solidFill>
              </a:rPr>
              <a:t>obj_coup_list</a:t>
            </a:r>
            <a:r>
              <a:rPr lang="ko-KR" altLang="en-US" dirty="0">
                <a:solidFill>
                  <a:schemeClr val="tx1"/>
                </a:solidFill>
              </a:rPr>
              <a:t>를 통해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자동으로 결합하도록 코드 구현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21</a:t>
            </a:fld>
            <a:endParaRPr lang="ko-KR" altLang="en-ZA"/>
          </a:p>
        </p:txBody>
      </p:sp>
      <p:sp>
        <p:nvSpPr>
          <p:cNvPr id="8" name="날짜 개체 틀 10">
            <a:extLst>
              <a:ext uri="{FF2B5EF4-FFF2-40B4-BE49-F238E27FC236}">
                <a16:creationId xmlns:a16="http://schemas.microsoft.com/office/drawing/2014/main" id="{9689F17F-6A3A-3573-9923-2DB3F25DFF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665140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30F05-CB96-AF59-D599-D21758AD8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각 </a:t>
            </a:r>
            <a:r>
              <a:rPr lang="ko-KR" altLang="en-US" dirty="0" err="1"/>
              <a:t>설비별</a:t>
            </a:r>
            <a:r>
              <a:rPr lang="ko-KR" altLang="en-US" dirty="0"/>
              <a:t> 개수 가져오기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72033F-4647-4352-FF03-EC661D2AD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80544-58E0-E7CF-7603-7095B1EE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AFD712-A464-6E29-0D2C-CC4669BCB79C}"/>
              </a:ext>
            </a:extLst>
          </p:cNvPr>
          <p:cNvSpPr txBox="1"/>
          <p:nvPr/>
        </p:nvSpPr>
        <p:spPr>
          <a:xfrm>
            <a:off x="1566000" y="2520000"/>
            <a:ext cx="91380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SendQuery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"SELECT * FROM \"</a:t>
            </a:r>
            <a:r>
              <a:rPr lang="en-US" altLang="ko-KR" sz="18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object_list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std::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to_string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scenario_num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"\" WHERE </a:t>
            </a:r>
            <a:r>
              <a:rPr lang="en-US" altLang="ko-KR" sz="18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object_type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='GEN’”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);//SQL 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쿼리를 이용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object_list</a:t>
            </a:r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에서 해당 설비 선택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genCount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PQntuples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());//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선택된 </a:t>
            </a:r>
            <a:r>
              <a:rPr lang="ko-KR" altLang="en-US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튜플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개수가 해당 설비 개수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m_genCount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genCount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;//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설비 개수에 저장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2C93C-51F9-4E5C-68CE-607B1AEE81F0}"/>
              </a:ext>
            </a:extLst>
          </p:cNvPr>
          <p:cNvSpPr txBox="1"/>
          <p:nvPr/>
        </p:nvSpPr>
        <p:spPr>
          <a:xfrm>
            <a:off x="1530374" y="4274326"/>
            <a:ext cx="4604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: </a:t>
            </a:r>
            <a:r>
              <a:rPr lang="en-US" altLang="ko-KR" dirty="0" err="1"/>
              <a:t>genCount</a:t>
            </a:r>
            <a:r>
              <a:rPr lang="en-US" altLang="ko-KR" dirty="0"/>
              <a:t> </a:t>
            </a:r>
            <a:r>
              <a:rPr lang="ko-KR" altLang="en-US" dirty="0"/>
              <a:t>끌어오기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5C32AA-9E8E-EEE2-429C-9582F170E7AB}"/>
              </a:ext>
            </a:extLst>
          </p:cNvPr>
          <p:cNvSpPr txBox="1"/>
          <p:nvPr/>
        </p:nvSpPr>
        <p:spPr>
          <a:xfrm>
            <a:off x="1306800" y="1440000"/>
            <a:ext cx="9330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SQL</a:t>
            </a:r>
            <a:r>
              <a:rPr lang="ko-KR" altLang="en-US" dirty="0"/>
              <a:t>과 연동해서 쿼리문으로 설비 개수를 끌어오는 과정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4C8A3069-F127-8845-C4A3-F3324087BC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767010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321A9-2E32-171A-DFCA-E250B8273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설비 생성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5047E6-71CF-39C2-8780-3825E791B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E64215-EAE9-00EE-BB14-170DC49BE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23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661D5F-32C9-5771-8EB1-0F3D71C13768}"/>
              </a:ext>
            </a:extLst>
          </p:cNvPr>
          <p:cNvSpPr txBox="1"/>
          <p:nvPr/>
        </p:nvSpPr>
        <p:spPr>
          <a:xfrm>
            <a:off x="1566000" y="2520000"/>
            <a:ext cx="88174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nn-NO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nn-NO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genCount; i++) {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pair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WCoupModel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*&gt;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tmp_pair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std::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make_pair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(I,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Cpd_GEN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(I,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Gen_cpd_map.insert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tmp_pair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);//</a:t>
            </a:r>
            <a:r>
              <a:rPr lang="ko-KR" altLang="en-US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맵을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이용해서 여러 개의 </a:t>
            </a:r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설비를 넣는 과정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AddComponent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(gen_cpd_map.at(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));//</a:t>
            </a:r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설비 등록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0D526B-0416-1064-F777-26A089C3421D}"/>
              </a:ext>
            </a:extLst>
          </p:cNvPr>
          <p:cNvSpPr txBox="1"/>
          <p:nvPr/>
        </p:nvSpPr>
        <p:spPr>
          <a:xfrm>
            <a:off x="1491343" y="3898175"/>
            <a:ext cx="4604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: Generator </a:t>
            </a:r>
            <a:r>
              <a:rPr lang="ko-KR" altLang="en-US" dirty="0"/>
              <a:t>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83A97B-4F79-D828-8F60-B478B599ED73}"/>
              </a:ext>
            </a:extLst>
          </p:cNvPr>
          <p:cNvSpPr txBox="1"/>
          <p:nvPr/>
        </p:nvSpPr>
        <p:spPr>
          <a:xfrm>
            <a:off x="1306800" y="1440000"/>
            <a:ext cx="10332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설비를 </a:t>
            </a:r>
            <a:r>
              <a:rPr lang="en-US" altLang="ko-KR" dirty="0"/>
              <a:t>SQL</a:t>
            </a:r>
            <a:r>
              <a:rPr lang="ko-KR" altLang="en-US" dirty="0"/>
              <a:t>에서 가져온 해당 설비 개수만큼 설비 </a:t>
            </a:r>
            <a:r>
              <a:rPr lang="ko-KR" altLang="en-US" dirty="0" err="1"/>
              <a:t>맵에</a:t>
            </a:r>
            <a:r>
              <a:rPr lang="ko-KR" altLang="en-US" dirty="0"/>
              <a:t> 생성해서 넣고 해당 설비를 등록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B6591936-3CF5-68EA-D395-7A516EE601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063108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707B4D-D76A-3B1E-9EEC-25AB677A2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모델 연결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836A6D-19D7-BE42-64C4-75836432A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8901AB-CEBE-5766-96B7-5CEB2F57D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24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0C1BE6-7730-4D4E-435E-37FE3B73DF58}"/>
              </a:ext>
            </a:extLst>
          </p:cNvPr>
          <p:cNvSpPr txBox="1"/>
          <p:nvPr/>
        </p:nvSpPr>
        <p:spPr>
          <a:xfrm>
            <a:off x="1306800" y="1440000"/>
            <a:ext cx="11048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쿼리문을 이용해 커플 현황 개수를 가져온 후 커플현황 개수만큼 모델을 연결함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각각 제품을 보내는 모델과 받는 모델도 쿼리를 이용해 정보를 가져온 후</a:t>
            </a:r>
            <a:endParaRPr lang="en-US" altLang="ko-KR" dirty="0"/>
          </a:p>
          <a:p>
            <a:r>
              <a:rPr lang="ko-KR" altLang="en-US" dirty="0"/>
              <a:t>받는 모델이 여러 개일 경우인 경우에 포트번호에 대응하기 위해 </a:t>
            </a:r>
            <a:r>
              <a:rPr lang="en-US" altLang="ko-KR" dirty="0" err="1"/>
              <a:t>subIdx</a:t>
            </a:r>
            <a:r>
              <a:rPr lang="ko-KR" altLang="en-US" dirty="0"/>
              <a:t>를 추가하였다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subIdx</a:t>
            </a:r>
            <a:r>
              <a:rPr lang="ko-KR" altLang="en-US" dirty="0"/>
              <a:t>는 받는 모델의 맵 크기</a:t>
            </a:r>
            <a:r>
              <a:rPr lang="en-US" altLang="ko-KR" dirty="0"/>
              <a:t>-1</a:t>
            </a:r>
            <a:r>
              <a:rPr lang="ko-KR" altLang="en-US" dirty="0"/>
              <a:t>이며 </a:t>
            </a:r>
            <a:r>
              <a:rPr lang="en-US" altLang="ko-KR" dirty="0"/>
              <a:t>0</a:t>
            </a:r>
            <a:r>
              <a:rPr lang="ko-KR" altLang="en-US" dirty="0"/>
              <a:t>부터 받는 모델이 같은 커플정보가 추가될수록 </a:t>
            </a:r>
            <a:r>
              <a:rPr lang="en-US" altLang="ko-KR" dirty="0"/>
              <a:t>1</a:t>
            </a:r>
            <a:r>
              <a:rPr lang="ko-KR" altLang="en-US" dirty="0"/>
              <a:t>씩 증가된다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167F27-B2B0-1430-4314-7A24BE8FFA57}"/>
              </a:ext>
            </a:extLst>
          </p:cNvPr>
          <p:cNvSpPr txBox="1"/>
          <p:nvPr/>
        </p:nvSpPr>
        <p:spPr>
          <a:xfrm>
            <a:off x="0" y="2721210"/>
            <a:ext cx="12192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SendQuery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"SELECT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p.send_object_id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send_obj.object_type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p.receive_object_id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receive_obj.object_type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FROM \"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obj_coup_list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\”………."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);//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쿼리문으로 해당 커플현황 가져옴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tuplesCount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PQntuples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());//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커플현황 개수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받아옴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tuplesCount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++) {//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커플현황 개수만큼 반복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SendQuery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"SELECT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p.send_object_id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send_obj.object_type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p.receive_object_id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receive_obj.object_type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FROM \"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obj_coup_list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…………..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std::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stoi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PQgetvalue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0));</a:t>
            </a: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sendType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PQgetvalue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1);</a:t>
            </a: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std::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stoi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PQgetvalue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2));</a:t>
            </a: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receiveType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PQgetvalue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3);//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쿼리문으로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보내는모델과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받는모델의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정보 가져옴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pushMap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);//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받는모델과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보내는모델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커플정보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맵에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추가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subIdx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receiveNumMap.at(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).size() - 1;//Receive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여러개일시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포트정보 반영을 위한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subIdx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0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부터 시작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coups(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subIdx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sendType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receiveType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);//coups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 각각 정보 등록</a:t>
            </a:r>
            <a:endParaRPr lang="ko-KR" altLang="en-US" sz="1600" dirty="0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6EE8FF6F-790A-4CE8-3F45-38005288E3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35880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1A3562-365F-A627-BD0C-193B4B3E1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연결 자동화의 핵심</a:t>
            </a:r>
            <a:r>
              <a:rPr lang="en-US" altLang="ko-KR" dirty="0"/>
              <a:t>!!! Coups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B06403-C444-4200-2EFB-6D881E22A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1FCA96-591B-EB08-AFA7-709F1FA93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25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597FBC-A72B-04A0-4BA8-85F8E15D642C}"/>
              </a:ext>
            </a:extLst>
          </p:cNvPr>
          <p:cNvSpPr txBox="1"/>
          <p:nvPr/>
        </p:nvSpPr>
        <p:spPr>
          <a:xfrm>
            <a:off x="453709" y="2520000"/>
            <a:ext cx="111822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Cpd_Main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::coups(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"GEN"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 lvl="2"/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coupGenTrack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(gen_cpd_map.at(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track_cpd_map.at(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"PROC"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 lvl="2"/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coupTrackProc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track_cpd_map.at(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proc_cpd_map.at(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"PROC"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 lvl="2"/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coupProcTrack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(proc_cpd_map.at(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track_cpd_map.at(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"STOCK"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 lvl="2"/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coupTrackStock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(track_cpd_map.at(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stock_cpd_map.at(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 lvl="2"/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coupTrackTrack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(track_cpd_map.at(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track_cpd_map.at(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51AF5D-2682-F26B-E02D-0619B5422556}"/>
              </a:ext>
            </a:extLst>
          </p:cNvPr>
          <p:cNvSpPr txBox="1"/>
          <p:nvPr/>
        </p:nvSpPr>
        <p:spPr>
          <a:xfrm>
            <a:off x="453709" y="1440000"/>
            <a:ext cx="11370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Subidx</a:t>
            </a:r>
            <a:r>
              <a:rPr lang="ko-KR" altLang="en-US" dirty="0"/>
              <a:t>를 나타내는 </a:t>
            </a:r>
            <a:r>
              <a:rPr lang="en-US" altLang="ko-KR" dirty="0"/>
              <a:t>num</a:t>
            </a:r>
            <a:r>
              <a:rPr lang="ko-KR" altLang="en-US" dirty="0"/>
              <a:t>과 보내는 모델 </a:t>
            </a:r>
            <a:r>
              <a:rPr lang="en-US" altLang="ko-KR" dirty="0"/>
              <a:t>pk</a:t>
            </a:r>
            <a:r>
              <a:rPr lang="ko-KR" altLang="en-US" dirty="0"/>
              <a:t>인 </a:t>
            </a:r>
            <a:r>
              <a:rPr lang="en-US" altLang="ko-KR" dirty="0" err="1"/>
              <a:t>outPk</a:t>
            </a:r>
            <a:r>
              <a:rPr lang="en-US" altLang="ko-KR" dirty="0"/>
              <a:t>, </a:t>
            </a:r>
            <a:r>
              <a:rPr lang="ko-KR" altLang="en-US" dirty="0"/>
              <a:t>보내는 모델 타입인 </a:t>
            </a:r>
            <a:r>
              <a:rPr lang="en-US" altLang="ko-KR" dirty="0" err="1"/>
              <a:t>outType</a:t>
            </a:r>
            <a:r>
              <a:rPr lang="en-US" altLang="ko-KR" dirty="0"/>
              <a:t>, </a:t>
            </a:r>
            <a:r>
              <a:rPr lang="ko-KR" altLang="en-US" dirty="0"/>
              <a:t>받는 모델 </a:t>
            </a:r>
            <a:r>
              <a:rPr lang="en-US" altLang="ko-KR" dirty="0"/>
              <a:t>pk</a:t>
            </a:r>
            <a:r>
              <a:rPr lang="ko-KR" altLang="en-US" dirty="0"/>
              <a:t>인 </a:t>
            </a:r>
            <a:r>
              <a:rPr lang="en-US" altLang="ko-KR" dirty="0" err="1"/>
              <a:t>inPk</a:t>
            </a:r>
            <a:r>
              <a:rPr lang="en-US" altLang="ko-KR" dirty="0"/>
              <a:t>, </a:t>
            </a:r>
            <a:r>
              <a:rPr lang="ko-KR" altLang="en-US" dirty="0"/>
              <a:t>받는 모델 타입인 </a:t>
            </a:r>
            <a:r>
              <a:rPr lang="en-US" altLang="ko-KR" dirty="0" err="1"/>
              <a:t>inType</a:t>
            </a:r>
            <a:r>
              <a:rPr lang="ko-KR" altLang="en-US" dirty="0"/>
              <a:t>를 매개변수로 받음</a:t>
            </a:r>
            <a:endParaRPr lang="en-US" altLang="ko-KR" dirty="0"/>
          </a:p>
          <a:p>
            <a:r>
              <a:rPr lang="ko-KR" altLang="en-US" dirty="0"/>
              <a:t>매개변수에서 받은 정보를 통해 설비 </a:t>
            </a:r>
            <a:r>
              <a:rPr lang="ko-KR" altLang="en-US" dirty="0" err="1"/>
              <a:t>맵에</a:t>
            </a:r>
            <a:r>
              <a:rPr lang="ko-KR" altLang="en-US" dirty="0"/>
              <a:t> 있는 해당 </a:t>
            </a:r>
            <a:r>
              <a:rPr lang="en-US" altLang="ko-KR" dirty="0"/>
              <a:t>pk </a:t>
            </a:r>
            <a:r>
              <a:rPr lang="ko-KR" altLang="en-US" dirty="0"/>
              <a:t>설비들을 자동 연결</a:t>
            </a:r>
            <a:endParaRPr lang="en-US" altLang="ko-KR" dirty="0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0CE973B1-8084-6C83-915E-A7FADB192F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971560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F8BAAD-EC52-0614-25AA-B43B73D88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ko-KR" dirty="0"/>
              <a:t>Coups </a:t>
            </a:r>
            <a:r>
              <a:rPr lang="ko-KR" altLang="en-US" dirty="0"/>
              <a:t>부속 연결 함수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1297BB-FE00-177B-01B9-E50096387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198BD0-B9DF-9CF5-E2CA-B224E68F8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26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F6F1C2-548E-E2A1-6DDD-4A23F9045096}"/>
              </a:ext>
            </a:extLst>
          </p:cNvPr>
          <p:cNvSpPr txBox="1"/>
          <p:nvPr/>
        </p:nvSpPr>
        <p:spPr>
          <a:xfrm>
            <a:off x="1566000" y="2520000"/>
            <a:ext cx="102398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Cpd_Main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coupTrackProc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WCoupModel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WCoupModel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AddCoupling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 err="1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PAUSE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PAUSE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AddCoupling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 err="1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READY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READY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AddCoupling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PRODUCT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 err="1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PRODUCT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66654-5D18-C341-EE10-3E295FCF3CEA}"/>
              </a:ext>
            </a:extLst>
          </p:cNvPr>
          <p:cNvSpPr txBox="1"/>
          <p:nvPr/>
        </p:nvSpPr>
        <p:spPr>
          <a:xfrm>
            <a:off x="1487354" y="4864003"/>
            <a:ext cx="666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: TRACK</a:t>
            </a:r>
            <a:r>
              <a:rPr lang="ko-KR" altLang="en-US" dirty="0"/>
              <a:t>과 </a:t>
            </a:r>
            <a:r>
              <a:rPr lang="en-US" altLang="ko-KR" dirty="0"/>
              <a:t>PROC</a:t>
            </a:r>
            <a:r>
              <a:rPr lang="ko-KR" altLang="en-US" dirty="0"/>
              <a:t>의 연결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594C84-37D8-6BEB-4B79-61C39FAE5565}"/>
              </a:ext>
            </a:extLst>
          </p:cNvPr>
          <p:cNvSpPr txBox="1"/>
          <p:nvPr/>
        </p:nvSpPr>
        <p:spPr>
          <a:xfrm>
            <a:off x="1306800" y="1440000"/>
            <a:ext cx="10386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Num(</a:t>
            </a:r>
            <a:r>
              <a:rPr lang="en-US" altLang="ko-KR" dirty="0" err="1"/>
              <a:t>subidx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en-US" altLang="ko-KR" dirty="0"/>
              <a:t>coups</a:t>
            </a:r>
            <a:r>
              <a:rPr lang="ko-KR" altLang="en-US" dirty="0"/>
              <a:t>에서 매개변수로 받으면 보낼 포트번호 자동 지정 및 각각 해당 모델 자동 연결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F03E74E5-29DD-3A8B-8907-D82572954F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4601409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746000"/>
            <a:ext cx="6155321" cy="970537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tx1"/>
                </a:solidFill>
              </a:rPr>
              <a:t>다음 설비가 </a:t>
            </a:r>
            <a:r>
              <a:rPr lang="ko-KR" altLang="en-US" dirty="0" err="1">
                <a:solidFill>
                  <a:schemeClr val="tx1"/>
                </a:solidFill>
              </a:rPr>
              <a:t>받을수</a:t>
            </a:r>
            <a:r>
              <a:rPr lang="ko-KR" altLang="en-US" dirty="0">
                <a:solidFill>
                  <a:schemeClr val="tx1"/>
                </a:solidFill>
              </a:rPr>
              <a:t> 있는지 결정</a:t>
            </a:r>
            <a:r>
              <a:rPr lang="en-US" altLang="ko-KR" dirty="0">
                <a:solidFill>
                  <a:schemeClr val="tx1"/>
                </a:solidFill>
              </a:rPr>
              <a:t>? - </a:t>
            </a:r>
            <a:r>
              <a:rPr lang="en-US" altLang="ko-KR" dirty="0" err="1">
                <a:solidFill>
                  <a:schemeClr val="tx1"/>
                </a:solidFill>
              </a:rPr>
              <a:t>ReadyMap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80" y="2877877"/>
            <a:ext cx="3770936" cy="2519363"/>
          </a:xfrm>
        </p:spPr>
        <p:txBody>
          <a:bodyPr rtlCol="0"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한 공정 설비에서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개 이상의 통로로 보낼 때 혹은 트랙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개를 받는 설비로 물건을 </a:t>
            </a:r>
            <a:r>
              <a:rPr lang="ko-KR" altLang="en-US" dirty="0" err="1">
                <a:solidFill>
                  <a:schemeClr val="tx1"/>
                </a:solidFill>
              </a:rPr>
              <a:t>보낼때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ReadyMap</a:t>
            </a:r>
            <a:r>
              <a:rPr lang="ko-KR" altLang="en-US" dirty="0">
                <a:solidFill>
                  <a:schemeClr val="tx1"/>
                </a:solidFill>
              </a:rPr>
              <a:t>을 통해 제품을 보낼 수 있는지 파악하여 제품을 보내도록 구현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27</a:t>
            </a:fld>
            <a:endParaRPr lang="ko-KR" altLang="en-ZA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A36609FF-7C1E-0F95-44AC-00BAC48E5E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122881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실내, 노트북, 밤하늘이(가) 표시된 사진&#10;&#10;자동 생성된 설명">
            <a:extLst>
              <a:ext uri="{FF2B5EF4-FFF2-40B4-BE49-F238E27FC236}">
                <a16:creationId xmlns:a16="http://schemas.microsoft.com/office/drawing/2014/main" id="{D0F2B3F9-67B1-AC96-C98F-9B6563E0E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527" y="2522081"/>
            <a:ext cx="7750673" cy="18144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609C3D0-9C14-EE23-A5D9-6C8B6A9F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다음 설비가 </a:t>
            </a:r>
            <a:r>
              <a:rPr lang="ko-KR" altLang="en-US" dirty="0" err="1"/>
              <a:t>받을수</a:t>
            </a:r>
            <a:r>
              <a:rPr lang="ko-KR" altLang="en-US" dirty="0"/>
              <a:t> 있는지 결정</a:t>
            </a:r>
            <a:r>
              <a:rPr lang="en-US" altLang="ko-KR" dirty="0"/>
              <a:t>? - </a:t>
            </a:r>
            <a:r>
              <a:rPr lang="en-US" altLang="ko-KR" dirty="0" err="1"/>
              <a:t>ReadyMap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599262-C593-9BB7-4A91-C77D1C6AB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2DAA2D-C0A0-1216-65C7-7112506A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28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630CFD-9F07-0E9D-10F1-11789C442379}"/>
              </a:ext>
            </a:extLst>
          </p:cNvPr>
          <p:cNvSpPr txBox="1"/>
          <p:nvPr/>
        </p:nvSpPr>
        <p:spPr>
          <a:xfrm>
            <a:off x="622745" y="1412079"/>
            <a:ext cx="11175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 모델의 다음 모델에서 제품을 받을 수 있을 경우 </a:t>
            </a:r>
            <a:r>
              <a:rPr lang="en-US" altLang="ko-KR" dirty="0"/>
              <a:t>READY,</a:t>
            </a:r>
            <a:r>
              <a:rPr lang="ko-KR" altLang="en-US" dirty="0"/>
              <a:t> 그렇지 않은 경우 </a:t>
            </a:r>
            <a:r>
              <a:rPr lang="en-US" altLang="ko-KR" dirty="0"/>
              <a:t>PAUSE </a:t>
            </a:r>
            <a:r>
              <a:rPr lang="ko-KR" altLang="en-US" dirty="0"/>
              <a:t>신호를 보냄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1C2B35-1702-31AC-B187-A91285BDDCB1}"/>
              </a:ext>
            </a:extLst>
          </p:cNvPr>
          <p:cNvSpPr txBox="1"/>
          <p:nvPr/>
        </p:nvSpPr>
        <p:spPr>
          <a:xfrm>
            <a:off x="1172666" y="4898069"/>
            <a:ext cx="765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: PROC</a:t>
            </a:r>
            <a:r>
              <a:rPr lang="ko-KR" altLang="en-US" dirty="0"/>
              <a:t>과 </a:t>
            </a:r>
            <a:r>
              <a:rPr lang="en-US" altLang="ko-KR" dirty="0"/>
              <a:t>TRACK</a:t>
            </a:r>
            <a:r>
              <a:rPr lang="ko-KR" altLang="en-US" dirty="0"/>
              <a:t>의 연결 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704E5519-859D-53C1-A0D5-EE070CDDF4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870854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1A884-F429-FFF1-694B-02CB8B41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다음 설비가 </a:t>
            </a:r>
            <a:r>
              <a:rPr lang="ko-KR" altLang="en-US" dirty="0" err="1"/>
              <a:t>받을수</a:t>
            </a:r>
            <a:r>
              <a:rPr lang="ko-KR" altLang="en-US" dirty="0"/>
              <a:t> 있는지 결정</a:t>
            </a:r>
            <a:r>
              <a:rPr lang="en-US" altLang="ko-KR" dirty="0"/>
              <a:t>? - </a:t>
            </a:r>
            <a:r>
              <a:rPr lang="en-US" altLang="ko-KR" dirty="0" err="1"/>
              <a:t>ReadyMap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EA1FB2-B6C4-C3AE-DC76-FE890E869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A3034B-121B-6A8F-3AED-280E209B0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29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0880952-B81F-EB41-73A0-62FECEB42E6E}"/>
              </a:ext>
            </a:extLst>
          </p:cNvPr>
          <p:cNvSpPr/>
          <p:nvPr/>
        </p:nvSpPr>
        <p:spPr>
          <a:xfrm>
            <a:off x="1941067" y="4845970"/>
            <a:ext cx="309918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READYMAP = TRUE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단 </a:t>
            </a:r>
            <a:r>
              <a:rPr lang="en-US" altLang="ko-KR" dirty="0">
                <a:solidFill>
                  <a:schemeClr val="tx1"/>
                </a:solidFill>
              </a:rPr>
              <a:t>INIT</a:t>
            </a:r>
            <a:r>
              <a:rPr lang="ko-KR" altLang="en-US" dirty="0">
                <a:solidFill>
                  <a:schemeClr val="tx1"/>
                </a:solidFill>
              </a:rPr>
              <a:t>시간 이후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38D0454C-8DC8-9298-7ED5-7D7653CB5722}"/>
              </a:ext>
            </a:extLst>
          </p:cNvPr>
          <p:cNvSpPr/>
          <p:nvPr/>
        </p:nvSpPr>
        <p:spPr>
          <a:xfrm>
            <a:off x="2827545" y="3238790"/>
            <a:ext cx="1340189" cy="1607180"/>
          </a:xfrm>
          <a:prstGeom prst="down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2041D0-C924-7557-943E-150E6BAA38B8}"/>
              </a:ext>
            </a:extLst>
          </p:cNvPr>
          <p:cNvSpPr txBox="1"/>
          <p:nvPr/>
        </p:nvSpPr>
        <p:spPr>
          <a:xfrm>
            <a:off x="2880477" y="2750179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READY </a:t>
            </a:r>
            <a:r>
              <a:rPr lang="ko-KR" altLang="en-US" dirty="0"/>
              <a:t>신호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05BDE9-1974-80ED-2E5C-8756C1F9BF21}"/>
              </a:ext>
            </a:extLst>
          </p:cNvPr>
          <p:cNvSpPr/>
          <p:nvPr/>
        </p:nvSpPr>
        <p:spPr>
          <a:xfrm>
            <a:off x="6289119" y="4845970"/>
            <a:ext cx="309918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READYMAP = FALSE</a:t>
            </a: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33058605-E048-BB14-B6A8-639B3C024628}"/>
              </a:ext>
            </a:extLst>
          </p:cNvPr>
          <p:cNvSpPr/>
          <p:nvPr/>
        </p:nvSpPr>
        <p:spPr>
          <a:xfrm>
            <a:off x="7175597" y="3238790"/>
            <a:ext cx="1340189" cy="160718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F4CCB8-CA38-EC98-ADC3-96F68DB3FA1D}"/>
              </a:ext>
            </a:extLst>
          </p:cNvPr>
          <p:cNvSpPr txBox="1"/>
          <p:nvPr/>
        </p:nvSpPr>
        <p:spPr>
          <a:xfrm>
            <a:off x="7228529" y="2750179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PAUSE </a:t>
            </a:r>
            <a:r>
              <a:rPr lang="ko-KR" altLang="en-US" dirty="0"/>
              <a:t>신호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B3802B-A053-B7D6-1308-73D7B99F7C55}"/>
              </a:ext>
            </a:extLst>
          </p:cNvPr>
          <p:cNvSpPr txBox="1"/>
          <p:nvPr/>
        </p:nvSpPr>
        <p:spPr>
          <a:xfrm>
            <a:off x="1306800" y="1440000"/>
            <a:ext cx="8836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READY</a:t>
            </a:r>
            <a:r>
              <a:rPr lang="ko-KR" altLang="en-US" dirty="0"/>
              <a:t>신호가 들어오면 </a:t>
            </a:r>
            <a:r>
              <a:rPr lang="en-US" altLang="ko-KR" dirty="0"/>
              <a:t>INIT</a:t>
            </a:r>
            <a:r>
              <a:rPr lang="ko-KR" altLang="en-US" dirty="0"/>
              <a:t>시간 이후라면 </a:t>
            </a:r>
            <a:r>
              <a:rPr lang="en-US" altLang="ko-KR" dirty="0"/>
              <a:t>TRUE,</a:t>
            </a:r>
            <a:r>
              <a:rPr lang="ko-KR" altLang="en-US" dirty="0"/>
              <a:t> </a:t>
            </a:r>
            <a:r>
              <a:rPr lang="en-US" altLang="ko-KR" dirty="0"/>
              <a:t>PAUSE</a:t>
            </a:r>
            <a:r>
              <a:rPr lang="ko-KR" altLang="en-US" dirty="0"/>
              <a:t>신호가 들어오면 </a:t>
            </a:r>
            <a:r>
              <a:rPr lang="en-US" altLang="ko-KR" dirty="0"/>
              <a:t>FALSE</a:t>
            </a:r>
            <a:r>
              <a:rPr lang="ko-KR" altLang="en-US" dirty="0"/>
              <a:t>로 변경되는 원리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FA3BBE8E-1D02-7EEF-B248-3E5D6F844F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245700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9419"/>
            <a:ext cx="4082142" cy="585788"/>
          </a:xfrm>
        </p:spPr>
        <p:txBody>
          <a:bodyPr rtlCol="0"/>
          <a:lstStyle/>
          <a:p>
            <a:pPr rtl="0"/>
            <a:r>
              <a:rPr lang="ko-KR" altLang="en-US" dirty="0"/>
              <a:t>팀원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318" y="1481138"/>
            <a:ext cx="2141764" cy="5143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dirty="0"/>
              <a:t>안형석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FF1291-56EB-4A7B-A198-1D91F9ECC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4375" y="2557463"/>
            <a:ext cx="2141764" cy="514350"/>
          </a:xfrm>
        </p:spPr>
        <p:txBody>
          <a:bodyPr rtlCol="0"/>
          <a:lstStyle/>
          <a:p>
            <a:r>
              <a:rPr lang="ko-KR" altLang="en-US" dirty="0"/>
              <a:t>박민준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84E21C-7534-4FB5-9709-F7D1A1103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20800" y="3633788"/>
            <a:ext cx="2141764" cy="514350"/>
          </a:xfrm>
        </p:spPr>
        <p:txBody>
          <a:bodyPr rtlCol="0"/>
          <a:lstStyle/>
          <a:p>
            <a:r>
              <a:rPr lang="ko-KR" altLang="en-US" dirty="0" err="1"/>
              <a:t>오영택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C594564-4FC6-401A-8586-44735EE819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05000" y="4710114"/>
            <a:ext cx="2141764" cy="514350"/>
          </a:xfrm>
        </p:spPr>
        <p:txBody>
          <a:bodyPr rtlCol="0"/>
          <a:lstStyle/>
          <a:p>
            <a:r>
              <a:rPr lang="ko-KR" altLang="en-US" dirty="0"/>
              <a:t>김건호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5" y="1594478"/>
            <a:ext cx="5539095" cy="1010842"/>
          </a:xfrm>
        </p:spPr>
        <p:txBody>
          <a:bodyPr rtlCol="0"/>
          <a:lstStyle/>
          <a:p>
            <a:pPr rtl="0"/>
            <a:r>
              <a:rPr lang="ko-KR" altLang="en-US" dirty="0"/>
              <a:t>팀장</a:t>
            </a:r>
            <a:r>
              <a:rPr lang="en-US" altLang="ko-KR" dirty="0"/>
              <a:t>, </a:t>
            </a:r>
            <a:r>
              <a:rPr lang="ko-KR" altLang="en-US" dirty="0" err="1"/>
              <a:t>와이저를</a:t>
            </a:r>
            <a:r>
              <a:rPr lang="ko-KR" altLang="en-US" dirty="0"/>
              <a:t> 활용한 </a:t>
            </a:r>
            <a:r>
              <a:rPr lang="ko-KR" altLang="en-US" dirty="0" err="1"/>
              <a:t>디지털트윈</a:t>
            </a:r>
            <a:r>
              <a:rPr lang="ko-KR" altLang="en-US" dirty="0"/>
              <a:t> 및 전반적인 조율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46CE8C6-E12D-4A0D-8553-7FFA31941D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8" y="2673328"/>
            <a:ext cx="5539095" cy="1010842"/>
          </a:xfrm>
        </p:spPr>
        <p:txBody>
          <a:bodyPr rtlCol="0"/>
          <a:lstStyle/>
          <a:p>
            <a:pPr rtl="0"/>
            <a:r>
              <a:rPr lang="ko-KR" altLang="en-US" dirty="0" err="1"/>
              <a:t>와이저를</a:t>
            </a:r>
            <a:r>
              <a:rPr lang="ko-KR" altLang="en-US" dirty="0"/>
              <a:t> 활용한 </a:t>
            </a:r>
            <a:r>
              <a:rPr lang="ko-KR" altLang="en-US" dirty="0" err="1"/>
              <a:t>디지털트윈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C7D5285-85DF-4331-A6FA-1AE847CA4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6937" y="3755394"/>
            <a:ext cx="5539095" cy="1010842"/>
          </a:xfrm>
        </p:spPr>
        <p:txBody>
          <a:bodyPr rtlCol="0"/>
          <a:lstStyle/>
          <a:p>
            <a:r>
              <a:rPr lang="ko-KR" altLang="en-US" dirty="0"/>
              <a:t>데이터베이스를 활용해 결과값 분석 및 시각화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2D305EF-9A88-496B-BFC1-D589A01EE3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5279" y="4824430"/>
            <a:ext cx="5539095" cy="1010842"/>
          </a:xfrm>
        </p:spPr>
        <p:txBody>
          <a:bodyPr rtlCol="0"/>
          <a:lstStyle/>
          <a:p>
            <a:r>
              <a:rPr lang="ko-KR" altLang="en-US" dirty="0"/>
              <a:t>유니티 </a:t>
            </a:r>
            <a:r>
              <a:rPr lang="ko-KR" altLang="en-US" dirty="0" err="1"/>
              <a:t>를</a:t>
            </a:r>
            <a:r>
              <a:rPr lang="ko-KR" altLang="en-US" dirty="0"/>
              <a:t> 활용한 시각화 담당</a:t>
            </a:r>
            <a:r>
              <a:rPr lang="en-US" altLang="ko-KR" dirty="0"/>
              <a:t>. </a:t>
            </a:r>
            <a:r>
              <a:rPr lang="ko-KR" altLang="en-US" dirty="0"/>
              <a:t>회의록 작성</a:t>
            </a:r>
          </a:p>
        </p:txBody>
      </p:sp>
      <p:sp>
        <p:nvSpPr>
          <p:cNvPr id="80" name="바닥글 개체 틀 79">
            <a:extLst>
              <a:ext uri="{FF2B5EF4-FFF2-40B4-BE49-F238E27FC236}">
                <a16:creationId xmlns:a16="http://schemas.microsoft.com/office/drawing/2014/main" id="{81398ED2-66DB-46EA-8D89-B07A5C039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</a:t>
            </a:fld>
            <a:endParaRPr lang="ko-KR" altLang="en-US"/>
          </a:p>
        </p:txBody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DAB11921-AB11-A3B3-9614-8D29AF2DCC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4E8252-BCD2-ECEB-656C-6E31C626F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다음 설비가 </a:t>
            </a:r>
            <a:r>
              <a:rPr lang="ko-KR" altLang="en-US" dirty="0" err="1"/>
              <a:t>받을수</a:t>
            </a:r>
            <a:r>
              <a:rPr lang="ko-KR" altLang="en-US" dirty="0"/>
              <a:t> 있는지 결정</a:t>
            </a:r>
            <a:r>
              <a:rPr lang="en-US" altLang="ko-KR" dirty="0"/>
              <a:t>? - </a:t>
            </a:r>
            <a:r>
              <a:rPr lang="en-US" altLang="ko-KR" dirty="0" err="1"/>
              <a:t>ReadyMap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EE2066-57E8-43DE-4ACE-D872897C6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F5F996-0A39-8331-7018-4E3A7CB73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30</a:t>
            </a:fld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81453D-D330-7449-9551-95D8878E4979}"/>
              </a:ext>
            </a:extLst>
          </p:cNvPr>
          <p:cNvSpPr/>
          <p:nvPr/>
        </p:nvSpPr>
        <p:spPr>
          <a:xfrm>
            <a:off x="2450034" y="1591475"/>
            <a:ext cx="2554736" cy="9074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READY</a:t>
            </a:r>
            <a:r>
              <a:rPr lang="ko-KR" altLang="en-US" dirty="0">
                <a:solidFill>
                  <a:schemeClr val="tx1"/>
                </a:solidFill>
              </a:rPr>
              <a:t>나 </a:t>
            </a:r>
            <a:r>
              <a:rPr lang="en-US" altLang="ko-KR" dirty="0">
                <a:solidFill>
                  <a:schemeClr val="tx1"/>
                </a:solidFill>
              </a:rPr>
              <a:t>PAUSE </a:t>
            </a:r>
            <a:r>
              <a:rPr lang="ko-KR" altLang="en-US" dirty="0">
                <a:solidFill>
                  <a:schemeClr val="tx1"/>
                </a:solidFill>
              </a:rPr>
              <a:t>신호 들어옴</a:t>
            </a:r>
          </a:p>
        </p:txBody>
      </p:sp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id="{44057803-5E65-4803-8DAE-1693AA08A002}"/>
              </a:ext>
            </a:extLst>
          </p:cNvPr>
          <p:cNvSpPr/>
          <p:nvPr/>
        </p:nvSpPr>
        <p:spPr>
          <a:xfrm>
            <a:off x="5263035" y="1718450"/>
            <a:ext cx="1521673" cy="691035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892C98-DFD2-A696-BC47-52BBD8E0B710}"/>
              </a:ext>
            </a:extLst>
          </p:cNvPr>
          <p:cNvSpPr/>
          <p:nvPr/>
        </p:nvSpPr>
        <p:spPr>
          <a:xfrm>
            <a:off x="6987133" y="1610257"/>
            <a:ext cx="2554736" cy="9074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쿼리문을 통해 신호를 보낸 다음 설비 파악</a:t>
            </a:r>
          </a:p>
        </p:txBody>
      </p:sp>
      <p:sp>
        <p:nvSpPr>
          <p:cNvPr id="10" name="순서도: 병합 9">
            <a:extLst>
              <a:ext uri="{FF2B5EF4-FFF2-40B4-BE49-F238E27FC236}">
                <a16:creationId xmlns:a16="http://schemas.microsoft.com/office/drawing/2014/main" id="{EE8DDFC6-CBC4-AAC3-3934-565257FB3707}"/>
              </a:ext>
            </a:extLst>
          </p:cNvPr>
          <p:cNvSpPr/>
          <p:nvPr/>
        </p:nvSpPr>
        <p:spPr>
          <a:xfrm>
            <a:off x="7657227" y="2736219"/>
            <a:ext cx="1256428" cy="1333209"/>
          </a:xfrm>
          <a:prstGeom prst="flowChartMerg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D3400E-51ED-7BE7-804A-5C9C499C78E6}"/>
              </a:ext>
            </a:extLst>
          </p:cNvPr>
          <p:cNvSpPr/>
          <p:nvPr/>
        </p:nvSpPr>
        <p:spPr>
          <a:xfrm>
            <a:off x="2435776" y="3025548"/>
            <a:ext cx="2554736" cy="14020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맵에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TRUE/FALSE </a:t>
            </a:r>
            <a:r>
              <a:rPr lang="ko-KR" altLang="en-US" dirty="0">
                <a:solidFill>
                  <a:schemeClr val="tx1"/>
                </a:solidFill>
              </a:rPr>
              <a:t>저장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 err="1">
                <a:solidFill>
                  <a:schemeClr val="tx1"/>
                </a:solidFill>
              </a:rPr>
              <a:t>맵이</a:t>
            </a:r>
            <a:r>
              <a:rPr lang="ko-KR" altLang="en-US" dirty="0">
                <a:solidFill>
                  <a:schemeClr val="tx1"/>
                </a:solidFill>
              </a:rPr>
              <a:t> 없다면 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 err="1">
                <a:solidFill>
                  <a:schemeClr val="tx1"/>
                </a:solidFill>
              </a:rPr>
              <a:t>맵을</a:t>
            </a:r>
            <a:r>
              <a:rPr lang="ko-KR" altLang="en-US" dirty="0">
                <a:solidFill>
                  <a:schemeClr val="tx1"/>
                </a:solidFill>
              </a:rPr>
              <a:t> 만들어서 저장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867E9E1-DC7A-5D11-E407-908D06FE9CA8}"/>
              </a:ext>
            </a:extLst>
          </p:cNvPr>
          <p:cNvSpPr/>
          <p:nvPr/>
        </p:nvSpPr>
        <p:spPr>
          <a:xfrm>
            <a:off x="7008073" y="4335342"/>
            <a:ext cx="2554736" cy="9074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INIT</a:t>
            </a:r>
            <a:r>
              <a:rPr lang="ko-KR" altLang="en-US" dirty="0">
                <a:solidFill>
                  <a:schemeClr val="tx1"/>
                </a:solidFill>
              </a:rPr>
              <a:t>시간 이후인지 판단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3" name="화살표: 왼쪽 12">
            <a:extLst>
              <a:ext uri="{FF2B5EF4-FFF2-40B4-BE49-F238E27FC236}">
                <a16:creationId xmlns:a16="http://schemas.microsoft.com/office/drawing/2014/main" id="{301AC5DC-1D35-4644-31D2-5A288953AE6E}"/>
              </a:ext>
            </a:extLst>
          </p:cNvPr>
          <p:cNvSpPr/>
          <p:nvPr/>
        </p:nvSpPr>
        <p:spPr>
          <a:xfrm rot="1274922">
            <a:off x="5054537" y="3752849"/>
            <a:ext cx="1800328" cy="691035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625482-4118-3979-0044-54037592DFDC}"/>
              </a:ext>
            </a:extLst>
          </p:cNvPr>
          <p:cNvSpPr txBox="1"/>
          <p:nvPr/>
        </p:nvSpPr>
        <p:spPr>
          <a:xfrm>
            <a:off x="5615241" y="3490406"/>
            <a:ext cx="233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INIT</a:t>
            </a:r>
            <a:r>
              <a:rPr lang="ko-KR" altLang="en-US" dirty="0"/>
              <a:t>시간 이후라면</a:t>
            </a:r>
          </a:p>
        </p:txBody>
      </p:sp>
      <p:sp>
        <p:nvSpPr>
          <p:cNvPr id="15" name="화살표: 왼쪽 14">
            <a:extLst>
              <a:ext uri="{FF2B5EF4-FFF2-40B4-BE49-F238E27FC236}">
                <a16:creationId xmlns:a16="http://schemas.microsoft.com/office/drawing/2014/main" id="{CAE77D93-BF7B-8C99-B289-3C732E4D659D}"/>
              </a:ext>
            </a:extLst>
          </p:cNvPr>
          <p:cNvSpPr/>
          <p:nvPr/>
        </p:nvSpPr>
        <p:spPr>
          <a:xfrm rot="20031174">
            <a:off x="5103010" y="5058795"/>
            <a:ext cx="1800328" cy="691035"/>
          </a:xfrm>
          <a:prstGeom prst="lef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F959F9-ED66-AF5F-99CA-FDD4E32CB880}"/>
              </a:ext>
            </a:extLst>
          </p:cNvPr>
          <p:cNvSpPr txBox="1"/>
          <p:nvPr/>
        </p:nvSpPr>
        <p:spPr>
          <a:xfrm>
            <a:off x="5749423" y="5694764"/>
            <a:ext cx="233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INIT</a:t>
            </a:r>
            <a:r>
              <a:rPr lang="ko-KR" altLang="en-US" dirty="0"/>
              <a:t>시간 이전이면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FA35887-118D-8B9B-9B9F-7FFEB8C4A40F}"/>
              </a:ext>
            </a:extLst>
          </p:cNvPr>
          <p:cNvSpPr/>
          <p:nvPr/>
        </p:nvSpPr>
        <p:spPr>
          <a:xfrm>
            <a:off x="2393215" y="4953286"/>
            <a:ext cx="2554736" cy="14020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맵에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FALSE </a:t>
            </a:r>
            <a:r>
              <a:rPr lang="ko-KR" altLang="en-US" dirty="0">
                <a:solidFill>
                  <a:schemeClr val="tx1"/>
                </a:solidFill>
              </a:rPr>
              <a:t>저장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 err="1">
                <a:solidFill>
                  <a:schemeClr val="tx1"/>
                </a:solidFill>
              </a:rPr>
              <a:t>맵이</a:t>
            </a:r>
            <a:r>
              <a:rPr lang="ko-KR" altLang="en-US" dirty="0">
                <a:solidFill>
                  <a:schemeClr val="tx1"/>
                </a:solidFill>
              </a:rPr>
              <a:t> 없다면 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 err="1">
                <a:solidFill>
                  <a:schemeClr val="tx1"/>
                </a:solidFill>
              </a:rPr>
              <a:t>맵을</a:t>
            </a:r>
            <a:r>
              <a:rPr lang="ko-KR" altLang="en-US" dirty="0">
                <a:solidFill>
                  <a:schemeClr val="tx1"/>
                </a:solidFill>
              </a:rPr>
              <a:t> 만들어서 저장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0241C02F-75AC-C489-A3EC-5EFF2218FF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0423030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746000"/>
            <a:ext cx="6155321" cy="970537"/>
          </a:xfrm>
          <a:noFill/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tx1"/>
                </a:solidFill>
              </a:rPr>
              <a:t>현재 설비에서 다음 설비 결정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en-US" altLang="ko-KR" dirty="0" err="1">
                <a:solidFill>
                  <a:schemeClr val="tx1"/>
                </a:solidFill>
              </a:rPr>
              <a:t>m_whereTargetPk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80" y="2877877"/>
            <a:ext cx="3770936" cy="2519363"/>
          </a:xfrm>
        </p:spPr>
        <p:txBody>
          <a:bodyPr rtlCol="0"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제품을 보낼 수 있는 트랙이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개 이상일 경우 </a:t>
            </a:r>
            <a:r>
              <a:rPr lang="en-US" altLang="ko-KR" dirty="0" err="1">
                <a:solidFill>
                  <a:schemeClr val="tx1"/>
                </a:solidFill>
              </a:rPr>
              <a:t>ReadyMap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여부를 파악하여 한 트랙을 지정해서 제품을 보냄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ReadyMap</a:t>
            </a:r>
            <a:r>
              <a:rPr lang="ko-KR" altLang="en-US" dirty="0">
                <a:solidFill>
                  <a:schemeClr val="tx1"/>
                </a:solidFill>
              </a:rPr>
              <a:t>이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  <a:r>
              <a:rPr lang="ko-KR" altLang="en-US" dirty="0">
                <a:solidFill>
                  <a:schemeClr val="tx1"/>
                </a:solidFill>
              </a:rPr>
              <a:t>인 트랙이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개 </a:t>
            </a:r>
            <a:r>
              <a:rPr lang="ko-KR" altLang="en-US" dirty="0" err="1">
                <a:solidFill>
                  <a:schemeClr val="tx1"/>
                </a:solidFill>
              </a:rPr>
              <a:t>이상일경우</a:t>
            </a:r>
            <a:r>
              <a:rPr lang="ko-KR" altLang="en-US" dirty="0">
                <a:solidFill>
                  <a:schemeClr val="tx1"/>
                </a:solidFill>
              </a:rPr>
              <a:t> 가장 적게 보낸 트랙으로 보냄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Receive::</a:t>
            </a:r>
            <a:r>
              <a:rPr lang="en-US" altLang="ko-KR" dirty="0" err="1">
                <a:solidFill>
                  <a:schemeClr val="tx1"/>
                </a:solidFill>
              </a:rPr>
              <a:t>ExtTransFn</a:t>
            </a:r>
            <a:r>
              <a:rPr lang="ko-KR" altLang="en-US" dirty="0">
                <a:solidFill>
                  <a:schemeClr val="tx1"/>
                </a:solidFill>
              </a:rPr>
              <a:t>에서 받을 트랙이 현재 트랙일 경우 제품을 </a:t>
            </a:r>
            <a:r>
              <a:rPr lang="ko-KR" altLang="en-US" dirty="0" err="1">
                <a:solidFill>
                  <a:schemeClr val="tx1"/>
                </a:solidFill>
              </a:rPr>
              <a:t>받는걸로</a:t>
            </a:r>
            <a:r>
              <a:rPr lang="ko-KR" altLang="en-US" dirty="0">
                <a:solidFill>
                  <a:schemeClr val="tx1"/>
                </a:solidFill>
              </a:rPr>
              <a:t> 구현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31</a:t>
            </a:fld>
            <a:endParaRPr lang="ko-KR" altLang="en-ZA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8051683D-05C3-4A62-D5D4-82B3550E1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727964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697C62-F446-F294-885B-6FFB87A71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noFill/>
        </p:spPr>
        <p:txBody>
          <a:bodyPr/>
          <a:lstStyle/>
          <a:p>
            <a:r>
              <a:rPr lang="ko-KR" altLang="en-US" dirty="0"/>
              <a:t>현재 설비에서 다음설비 결정 </a:t>
            </a:r>
            <a:r>
              <a:rPr lang="en-US" altLang="ko-KR" dirty="0"/>
              <a:t>– M_WHERETARGETPK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6D9E8E-B413-F596-67E2-7E07033DD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63B378-6A5F-5042-65E1-9BCE57F77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32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5DE5DD-6C1B-BEED-0563-700EE36BE37B}"/>
              </a:ext>
            </a:extLst>
          </p:cNvPr>
          <p:cNvSpPr/>
          <p:nvPr/>
        </p:nvSpPr>
        <p:spPr>
          <a:xfrm>
            <a:off x="2122804" y="1488456"/>
            <a:ext cx="2610577" cy="13883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제품을 내보낼 다음 설비 목록 </a:t>
            </a:r>
            <a:r>
              <a:rPr lang="en-US" altLang="ko-KR" dirty="0">
                <a:solidFill>
                  <a:schemeClr val="tx1"/>
                </a:solidFill>
              </a:rPr>
              <a:t>SQL</a:t>
            </a:r>
            <a:r>
              <a:rPr lang="ko-KR" altLang="en-US" dirty="0">
                <a:solidFill>
                  <a:schemeClr val="tx1"/>
                </a:solidFill>
              </a:rPr>
              <a:t>로 가져옴</a:t>
            </a:r>
          </a:p>
        </p:txBody>
      </p:sp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id="{78C5C44B-7004-4D2F-FB66-33B985C84C8E}"/>
              </a:ext>
            </a:extLst>
          </p:cNvPr>
          <p:cNvSpPr/>
          <p:nvPr/>
        </p:nvSpPr>
        <p:spPr>
          <a:xfrm>
            <a:off x="4928406" y="1830793"/>
            <a:ext cx="1521673" cy="691035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E5885F-8D4E-82FE-A149-8119650BA881}"/>
              </a:ext>
            </a:extLst>
          </p:cNvPr>
          <p:cNvSpPr/>
          <p:nvPr/>
        </p:nvSpPr>
        <p:spPr>
          <a:xfrm>
            <a:off x="6931291" y="1494418"/>
            <a:ext cx="2610577" cy="13883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제품을 내보낼 설비 </a:t>
            </a:r>
            <a:r>
              <a:rPr lang="en-US" altLang="ko-KR" dirty="0">
                <a:solidFill>
                  <a:schemeClr val="tx1"/>
                </a:solidFill>
              </a:rPr>
              <a:t>PK </a:t>
            </a:r>
            <a:r>
              <a:rPr lang="ko-KR" altLang="en-US" dirty="0">
                <a:solidFill>
                  <a:schemeClr val="tx1"/>
                </a:solidFill>
              </a:rPr>
              <a:t>파악 후 해당 설비와 연결된 </a:t>
            </a:r>
            <a:r>
              <a:rPr lang="en-US" altLang="ko-KR" dirty="0">
                <a:solidFill>
                  <a:schemeClr val="tx1"/>
                </a:solidFill>
              </a:rPr>
              <a:t>READYMAP</a:t>
            </a:r>
            <a:r>
              <a:rPr lang="ko-KR" altLang="en-US" dirty="0">
                <a:solidFill>
                  <a:schemeClr val="tx1"/>
                </a:solidFill>
              </a:rPr>
              <a:t>이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  <a:r>
              <a:rPr lang="ko-KR" altLang="en-US" dirty="0">
                <a:solidFill>
                  <a:schemeClr val="tx1"/>
                </a:solidFill>
              </a:rPr>
              <a:t>인지 판단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화살표: 위쪽 9">
            <a:extLst>
              <a:ext uri="{FF2B5EF4-FFF2-40B4-BE49-F238E27FC236}">
                <a16:creationId xmlns:a16="http://schemas.microsoft.com/office/drawing/2014/main" id="{4E86BB44-FD05-F8EF-62A3-66C295EB0E2D}"/>
              </a:ext>
            </a:extLst>
          </p:cNvPr>
          <p:cNvSpPr/>
          <p:nvPr/>
        </p:nvSpPr>
        <p:spPr>
          <a:xfrm rot="14528917">
            <a:off x="5930338" y="2313641"/>
            <a:ext cx="362969" cy="2790087"/>
          </a:xfrm>
          <a:prstGeom prst="up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위쪽 10">
            <a:extLst>
              <a:ext uri="{FF2B5EF4-FFF2-40B4-BE49-F238E27FC236}">
                <a16:creationId xmlns:a16="http://schemas.microsoft.com/office/drawing/2014/main" id="{E1E9D1B0-93C6-DBF2-31EA-7B7D6CCD7C7F}"/>
              </a:ext>
            </a:extLst>
          </p:cNvPr>
          <p:cNvSpPr/>
          <p:nvPr/>
        </p:nvSpPr>
        <p:spPr>
          <a:xfrm rot="10800000">
            <a:off x="7971912" y="3000347"/>
            <a:ext cx="362969" cy="205038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BC7CD8-2071-9315-A70A-699C156F7120}"/>
              </a:ext>
            </a:extLst>
          </p:cNvPr>
          <p:cNvSpPr/>
          <p:nvPr/>
        </p:nvSpPr>
        <p:spPr>
          <a:xfrm>
            <a:off x="2122804" y="3613465"/>
            <a:ext cx="2610577" cy="118305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READYMAP</a:t>
            </a:r>
            <a:r>
              <a:rPr lang="ko-KR" altLang="en-US" dirty="0">
                <a:solidFill>
                  <a:schemeClr val="tx1"/>
                </a:solidFill>
              </a:rPr>
              <a:t>이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  <a:r>
              <a:rPr lang="ko-KR" altLang="en-US" dirty="0">
                <a:solidFill>
                  <a:schemeClr val="tx1"/>
                </a:solidFill>
              </a:rPr>
              <a:t>인 설비로 제품을 내보냄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B461D5-BE07-9249-ACA8-DD86B56D31FB}"/>
              </a:ext>
            </a:extLst>
          </p:cNvPr>
          <p:cNvSpPr txBox="1"/>
          <p:nvPr/>
        </p:nvSpPr>
        <p:spPr>
          <a:xfrm>
            <a:off x="4063158" y="3000347"/>
            <a:ext cx="2519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READYMAP</a:t>
            </a:r>
            <a:r>
              <a:rPr lang="ko-KR" altLang="en-US" dirty="0"/>
              <a:t>이 </a:t>
            </a:r>
            <a:r>
              <a:rPr lang="en-US" altLang="ko-KR" dirty="0"/>
              <a:t>TRUE</a:t>
            </a:r>
            <a:r>
              <a:rPr lang="ko-KR" altLang="en-US" dirty="0"/>
              <a:t>인 </a:t>
            </a:r>
            <a:endParaRPr lang="en-US" altLang="ko-KR" dirty="0"/>
          </a:p>
          <a:p>
            <a:r>
              <a:rPr lang="ko-KR" altLang="en-US" dirty="0"/>
              <a:t>설비가 하나라면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14E5A9-14B9-AB69-9FEB-9B6308F71D0C}"/>
              </a:ext>
            </a:extLst>
          </p:cNvPr>
          <p:cNvSpPr/>
          <p:nvPr/>
        </p:nvSpPr>
        <p:spPr>
          <a:xfrm>
            <a:off x="6931290" y="5193305"/>
            <a:ext cx="2610577" cy="118305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READYMAP</a:t>
            </a:r>
            <a:r>
              <a:rPr lang="ko-KR" altLang="en-US" dirty="0">
                <a:solidFill>
                  <a:schemeClr val="tx1"/>
                </a:solidFill>
              </a:rPr>
              <a:t>이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  <a:r>
              <a:rPr lang="ko-KR" altLang="en-US" dirty="0">
                <a:solidFill>
                  <a:schemeClr val="tx1"/>
                </a:solidFill>
              </a:rPr>
              <a:t>인 설비들의 보낸 횟수 파악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79E6A1-F290-9F0B-D8D4-2DA386F7CC5B}"/>
              </a:ext>
            </a:extLst>
          </p:cNvPr>
          <p:cNvSpPr txBox="1"/>
          <p:nvPr/>
        </p:nvSpPr>
        <p:spPr>
          <a:xfrm>
            <a:off x="8521697" y="3484768"/>
            <a:ext cx="2610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READYMAP</a:t>
            </a:r>
            <a:r>
              <a:rPr lang="ko-KR" altLang="en-US" dirty="0"/>
              <a:t>이 </a:t>
            </a:r>
            <a:r>
              <a:rPr lang="en-US" altLang="ko-KR" dirty="0"/>
              <a:t>TRUE</a:t>
            </a:r>
            <a:r>
              <a:rPr lang="ko-KR" altLang="en-US" dirty="0"/>
              <a:t>인 </a:t>
            </a:r>
            <a:endParaRPr lang="en-US" altLang="ko-KR" dirty="0"/>
          </a:p>
          <a:p>
            <a:r>
              <a:rPr lang="ko-KR" altLang="en-US" dirty="0"/>
              <a:t>설비가 두개 이상</a:t>
            </a:r>
          </a:p>
        </p:txBody>
      </p:sp>
      <p:sp>
        <p:nvSpPr>
          <p:cNvPr id="16" name="화살표: 갈매기형 수장 15">
            <a:extLst>
              <a:ext uri="{FF2B5EF4-FFF2-40B4-BE49-F238E27FC236}">
                <a16:creationId xmlns:a16="http://schemas.microsoft.com/office/drawing/2014/main" id="{DF60AD58-3772-6E2B-0EFD-E445834E765D}"/>
              </a:ext>
            </a:extLst>
          </p:cNvPr>
          <p:cNvSpPr/>
          <p:nvPr/>
        </p:nvSpPr>
        <p:spPr>
          <a:xfrm rot="10800000">
            <a:off x="5060610" y="5331098"/>
            <a:ext cx="1521673" cy="691035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7E06354-B253-E0D8-39B2-D21B717D5E41}"/>
              </a:ext>
            </a:extLst>
          </p:cNvPr>
          <p:cNvSpPr/>
          <p:nvPr/>
        </p:nvSpPr>
        <p:spPr>
          <a:xfrm>
            <a:off x="2122804" y="5193305"/>
            <a:ext cx="2610577" cy="118305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가장 적게 보낸 설비로 제품을 내보냄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49DED5B1-B89E-C13C-E82F-5D9A06727C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592945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en-US" altLang="ko-KR" dirty="0"/>
              <a:t>DB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오영택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데이터 흐름도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쿼리문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테이블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ERD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r>
              <a:rPr lang="ko-KR" altLang="en-US" dirty="0"/>
              <a:t>시나리오에 따른 공정 시뮬레이션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33</a:t>
            </a:fld>
            <a:endParaRPr lang="ko-KR" altLang="en-US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8E2FB427-C036-AFF9-A214-ACD48318E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88560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도표이(가) 표시된 사진&#10;&#10;자동 생성된 설명">
            <a:extLst>
              <a:ext uri="{FF2B5EF4-FFF2-40B4-BE49-F238E27FC236}">
                <a16:creationId xmlns:a16="http://schemas.microsoft.com/office/drawing/2014/main" id="{31E48DFB-E6BF-5935-394C-EAFE9D6B0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91" y="1268759"/>
            <a:ext cx="8335147" cy="4320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34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데이터 흐름도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381999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B6F9856-B7F1-5D7A-930A-45F59176B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566" y="1989216"/>
            <a:ext cx="8132802" cy="745200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91B8C789-EC45-4258-A1BD-63BA0F963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464" y="3180712"/>
            <a:ext cx="8070424" cy="125640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3215DF3-CBE5-EEDD-A850-F57D19D2D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464" y="4941168"/>
            <a:ext cx="8647354" cy="14724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35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 err="1"/>
              <a:t>쿼리문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32E1C0-BD67-4FD4-EB7D-06BBCB8C768B}"/>
              </a:ext>
            </a:extLst>
          </p:cNvPr>
          <p:cNvSpPr txBox="1"/>
          <p:nvPr/>
        </p:nvSpPr>
        <p:spPr>
          <a:xfrm>
            <a:off x="1055440" y="1268760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유저가 직접 입력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2CB4A1-A60B-43E6-87FA-F83B360EFC2C}"/>
              </a:ext>
            </a:extLst>
          </p:cNvPr>
          <p:cNvSpPr txBox="1"/>
          <p:nvPr/>
        </p:nvSpPr>
        <p:spPr>
          <a:xfrm>
            <a:off x="1055440" y="1628800"/>
            <a:ext cx="1164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project_list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E70677-9A59-F9B3-A4C9-592A84563553}"/>
              </a:ext>
            </a:extLst>
          </p:cNvPr>
          <p:cNvSpPr txBox="1"/>
          <p:nvPr/>
        </p:nvSpPr>
        <p:spPr>
          <a:xfrm>
            <a:off x="1064931" y="2821533"/>
            <a:ext cx="1106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object_list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9C024D-D196-1AF4-555D-CE88740DAAF6}"/>
              </a:ext>
            </a:extLst>
          </p:cNvPr>
          <p:cNvSpPr txBox="1"/>
          <p:nvPr/>
        </p:nvSpPr>
        <p:spPr>
          <a:xfrm>
            <a:off x="1055440" y="4581128"/>
            <a:ext cx="13356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obj_coup_list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145564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8D98843-2036-816B-287B-C7DFA06F0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983766"/>
            <a:ext cx="4891765" cy="288000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428E6AC-A1A7-061A-0B5D-83454B0E1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83766"/>
            <a:ext cx="4425366" cy="2880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36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 err="1"/>
              <a:t>쿼리문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FFBA1-95D9-BC6B-FF3C-D4D1ADB478A9}"/>
              </a:ext>
            </a:extLst>
          </p:cNvPr>
          <p:cNvSpPr txBox="1"/>
          <p:nvPr/>
        </p:nvSpPr>
        <p:spPr>
          <a:xfrm>
            <a:off x="1055440" y="1268760"/>
            <a:ext cx="2021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/>
              <a:t>WAiSER</a:t>
            </a:r>
            <a:r>
              <a:rPr lang="en-US" altLang="ko-KR" dirty="0"/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입력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2CB4A1-A60B-43E6-87FA-F83B360EFC2C}"/>
              </a:ext>
            </a:extLst>
          </p:cNvPr>
          <p:cNvSpPr txBox="1"/>
          <p:nvPr/>
        </p:nvSpPr>
        <p:spPr>
          <a:xfrm>
            <a:off x="1055440" y="1628800"/>
            <a:ext cx="1587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object_state_list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E70677-9A59-F9B3-A4C9-592A84563553}"/>
              </a:ext>
            </a:extLst>
          </p:cNvPr>
          <p:cNvSpPr txBox="1"/>
          <p:nvPr/>
        </p:nvSpPr>
        <p:spPr>
          <a:xfrm>
            <a:off x="6096000" y="1628800"/>
            <a:ext cx="1391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buf_count_list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935215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C132368F-BA56-722F-F9B6-859EF5218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96369"/>
            <a:ext cx="4819567" cy="3240000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F044AEAC-9A4B-A5A5-52E5-C6E2E07A8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1996369"/>
            <a:ext cx="4800993" cy="3240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37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 err="1"/>
              <a:t>쿼리문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FFBA1-95D9-BC6B-FF3C-D4D1ADB478A9}"/>
              </a:ext>
            </a:extLst>
          </p:cNvPr>
          <p:cNvSpPr txBox="1"/>
          <p:nvPr/>
        </p:nvSpPr>
        <p:spPr>
          <a:xfrm>
            <a:off x="1055440" y="1268760"/>
            <a:ext cx="2021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/>
              <a:t>WAiSER</a:t>
            </a:r>
            <a:r>
              <a:rPr lang="en-US" altLang="ko-KR" dirty="0"/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입력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9C024D-D196-1AF4-555D-CE88740DAAF6}"/>
              </a:ext>
            </a:extLst>
          </p:cNvPr>
          <p:cNvSpPr txBox="1"/>
          <p:nvPr/>
        </p:nvSpPr>
        <p:spPr>
          <a:xfrm>
            <a:off x="1055440" y="1628800"/>
            <a:ext cx="1455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state_time_list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52B24-8A1E-ED52-0C40-CACFEEFC4E2E}"/>
              </a:ext>
            </a:extLst>
          </p:cNvPr>
          <p:cNvSpPr txBox="1"/>
          <p:nvPr/>
        </p:nvSpPr>
        <p:spPr>
          <a:xfrm>
            <a:off x="6096000" y="1628800"/>
            <a:ext cx="1422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state_rate_list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390460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0070E16-2EB0-B3C7-4065-D74FE00C3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815" y="1988469"/>
            <a:ext cx="5849276" cy="3474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38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 err="1"/>
              <a:t>쿼리문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FFBA1-95D9-BC6B-FF3C-D4D1ADB478A9}"/>
              </a:ext>
            </a:extLst>
          </p:cNvPr>
          <p:cNvSpPr txBox="1"/>
          <p:nvPr/>
        </p:nvSpPr>
        <p:spPr>
          <a:xfrm>
            <a:off x="1055440" y="1268760"/>
            <a:ext cx="2021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/>
              <a:t>WAiSER</a:t>
            </a:r>
            <a:r>
              <a:rPr lang="en-US" altLang="ko-KR" dirty="0"/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입력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661620-0BCC-1277-41F0-16B1B54DC9BD}"/>
              </a:ext>
            </a:extLst>
          </p:cNvPr>
          <p:cNvSpPr txBox="1"/>
          <p:nvPr/>
        </p:nvSpPr>
        <p:spPr>
          <a:xfrm>
            <a:off x="1055440" y="1628800"/>
            <a:ext cx="1641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product_flow_list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48142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6A03E4D-CD94-D7DD-96CE-FD518C512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720198"/>
            <a:ext cx="6484727" cy="612000"/>
          </a:xfrm>
          <a:prstGeom prst="rect">
            <a:avLst/>
          </a:prstGeom>
        </p:spPr>
      </p:pic>
      <p:pic>
        <p:nvPicPr>
          <p:cNvPr id="11" name="그림 10" descr="텍스트, 전자제품, 스크린샷, 제어판이(가) 표시된 사진&#10;&#10;자동 생성된 설명">
            <a:extLst>
              <a:ext uri="{FF2B5EF4-FFF2-40B4-BE49-F238E27FC236}">
                <a16:creationId xmlns:a16="http://schemas.microsoft.com/office/drawing/2014/main" id="{809F201A-125B-7DE2-8AC0-3963D0516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3922463"/>
            <a:ext cx="6484317" cy="15084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39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테이블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77805E-4FE8-7F68-5F29-DFA73EE7B1ED}"/>
              </a:ext>
            </a:extLst>
          </p:cNvPr>
          <p:cNvSpPr txBox="1"/>
          <p:nvPr/>
        </p:nvSpPr>
        <p:spPr>
          <a:xfrm>
            <a:off x="7896200" y="1548805"/>
            <a:ext cx="3119187" cy="1880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project_name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프로젝트 이름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x, y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타일의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x, y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sim_start_time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시뮬레이션 시작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sim_end_time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시뮬레이션 끝나는 시간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328012-1FFD-A046-2100-8DB405B78A6F}"/>
              </a:ext>
            </a:extLst>
          </p:cNvPr>
          <p:cNvSpPr txBox="1"/>
          <p:nvPr/>
        </p:nvSpPr>
        <p:spPr>
          <a:xfrm>
            <a:off x="1055440" y="1268760"/>
            <a:ext cx="15808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project_list</a:t>
            </a:r>
            <a:endParaRPr lang="ko-KR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5270E0-31C2-9861-4181-7832524E1ABF}"/>
              </a:ext>
            </a:extLst>
          </p:cNvPr>
          <p:cNvSpPr txBox="1"/>
          <p:nvPr/>
        </p:nvSpPr>
        <p:spPr>
          <a:xfrm>
            <a:off x="1055440" y="3429000"/>
            <a:ext cx="1497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object_list</a:t>
            </a:r>
            <a:endParaRPr lang="ko-KR" alt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3C0C75-14AD-E29A-873F-CE1794251E9B}"/>
              </a:ext>
            </a:extLst>
          </p:cNvPr>
          <p:cNvSpPr txBox="1"/>
          <p:nvPr/>
        </p:nvSpPr>
        <p:spPr>
          <a:xfrm>
            <a:off x="7896200" y="3781053"/>
            <a:ext cx="3430747" cy="1880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x_position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y_position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설비의 가로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세로 위치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object_type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타입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x_length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y_length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가로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세로 길이</a:t>
            </a:r>
          </a:p>
        </p:txBody>
      </p:sp>
    </p:spTree>
    <p:extLst>
      <p:ext uri="{BB962C8B-B14F-4D97-AF65-F5344CB8AC3E}">
        <p14:creationId xmlns:p14="http://schemas.microsoft.com/office/powerpoint/2010/main" val="3870444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878310-BC97-8647-7137-147E9CEE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4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B7E8DF5-8C7E-04FA-DD5C-E29D70BF5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000" y="-7200"/>
            <a:ext cx="8647662" cy="635635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893BDC96-B618-D0AB-15D5-BD2FB255B9DA}"/>
              </a:ext>
            </a:extLst>
          </p:cNvPr>
          <p:cNvSpPr txBox="1">
            <a:spLocks/>
          </p:cNvSpPr>
          <p:nvPr/>
        </p:nvSpPr>
        <p:spPr>
          <a:xfrm>
            <a:off x="101925" y="5509419"/>
            <a:ext cx="4082142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프로젝트 진행 달력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0E93041F-3377-F4B7-B7CA-4C6044A2D7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4" name="바닥글 개체 틀 7">
            <a:extLst>
              <a:ext uri="{FF2B5EF4-FFF2-40B4-BE49-F238E27FC236}">
                <a16:creationId xmlns:a16="http://schemas.microsoft.com/office/drawing/2014/main" id="{5509E97D-D208-25DE-69B3-7520ECC85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34416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21B58958-854D-E23A-45FB-5C0613338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58" y="1699828"/>
            <a:ext cx="3565115" cy="13536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40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테이블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1C877B-B9F7-B8C0-D946-F541A48C68DF}"/>
              </a:ext>
            </a:extLst>
          </p:cNvPr>
          <p:cNvSpPr txBox="1"/>
          <p:nvPr/>
        </p:nvSpPr>
        <p:spPr>
          <a:xfrm>
            <a:off x="1055440" y="1268760"/>
            <a:ext cx="1821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obj_coup_list</a:t>
            </a:r>
            <a:endParaRPr lang="ko-KR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8D4F98-D2D5-7725-FBCF-801F66086713}"/>
              </a:ext>
            </a:extLst>
          </p:cNvPr>
          <p:cNvSpPr txBox="1"/>
          <p:nvPr/>
        </p:nvSpPr>
        <p:spPr>
          <a:xfrm>
            <a:off x="5015880" y="1628800"/>
            <a:ext cx="2744726" cy="1141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send_object_id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출력 설비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receive_object_id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 설비 아이디</a:t>
            </a:r>
          </a:p>
        </p:txBody>
      </p:sp>
    </p:spTree>
    <p:extLst>
      <p:ext uri="{BB962C8B-B14F-4D97-AF65-F5344CB8AC3E}">
        <p14:creationId xmlns:p14="http://schemas.microsoft.com/office/powerpoint/2010/main" val="15246066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BE46D11B-CB91-FC4D-18C2-229E9D2FA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699216"/>
            <a:ext cx="4324692" cy="1875600"/>
          </a:xfrm>
          <a:prstGeom prst="rect">
            <a:avLst/>
          </a:prstGeom>
        </p:spPr>
      </p:pic>
      <p:pic>
        <p:nvPicPr>
          <p:cNvPr id="9" name="그림 8" descr="텍스트, 컴퓨터, 스크린샷이(가) 표시된 사진&#10;&#10;자동 생성된 설명">
            <a:extLst>
              <a:ext uri="{FF2B5EF4-FFF2-40B4-BE49-F238E27FC236}">
                <a16:creationId xmlns:a16="http://schemas.microsoft.com/office/drawing/2014/main" id="{FE7CF071-88B5-88DA-5A45-80ABD32F8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541" y="1701016"/>
            <a:ext cx="4862520" cy="1872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41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테이블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6B9C1D-2352-F214-71AD-D4F12A34581F}"/>
              </a:ext>
            </a:extLst>
          </p:cNvPr>
          <p:cNvSpPr txBox="1"/>
          <p:nvPr/>
        </p:nvSpPr>
        <p:spPr>
          <a:xfrm>
            <a:off x="1055440" y="1268760"/>
            <a:ext cx="2185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object_state_list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20971D-B56E-4722-7775-FB5B7385BB8B}"/>
              </a:ext>
            </a:extLst>
          </p:cNvPr>
          <p:cNvSpPr txBox="1"/>
          <p:nvPr/>
        </p:nvSpPr>
        <p:spPr>
          <a:xfrm>
            <a:off x="6096000" y="1268760"/>
            <a:ext cx="1902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buf_count_list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DDBAD1-D847-FC03-7DB4-CDF039721A89}"/>
              </a:ext>
            </a:extLst>
          </p:cNvPr>
          <p:cNvSpPr txBox="1"/>
          <p:nvPr/>
        </p:nvSpPr>
        <p:spPr>
          <a:xfrm>
            <a:off x="1055440" y="3573016"/>
            <a:ext cx="3221075" cy="1880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object_state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상태명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state_start_time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설비의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상태별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시작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state_end_time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설비의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상태별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끝나는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AAFA7A-9824-49F3-F233-864EC1AC3477}"/>
              </a:ext>
            </a:extLst>
          </p:cNvPr>
          <p:cNvSpPr txBox="1"/>
          <p:nvPr/>
        </p:nvSpPr>
        <p:spPr>
          <a:xfrm>
            <a:off x="6096000" y="3573016"/>
            <a:ext cx="3015569" cy="224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object_type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타입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current_time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buffer_count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buffer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있는 물건의 개수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Stock_count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stock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쌓인 물건의 개수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26208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컴퓨터, 실내, 밤이(가) 표시된 사진&#10;&#10;자동 생성된 설명">
            <a:extLst>
              <a:ext uri="{FF2B5EF4-FFF2-40B4-BE49-F238E27FC236}">
                <a16:creationId xmlns:a16="http://schemas.microsoft.com/office/drawing/2014/main" id="{5E09EC45-AC82-A6D9-D225-1DAB9AB90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92" y="1700808"/>
            <a:ext cx="4958955" cy="1584000"/>
          </a:xfrm>
          <a:prstGeom prst="rect">
            <a:avLst/>
          </a:prstGeom>
        </p:spPr>
      </p:pic>
      <p:pic>
        <p:nvPicPr>
          <p:cNvPr id="11" name="그림 10" descr="텍스트, 컴퓨터, 실내, 스크린샷이(가) 표시된 사진&#10;&#10;자동 생성된 설명">
            <a:extLst>
              <a:ext uri="{FF2B5EF4-FFF2-40B4-BE49-F238E27FC236}">
                <a16:creationId xmlns:a16="http://schemas.microsoft.com/office/drawing/2014/main" id="{CD5C4BE4-0C10-4DA1-8459-EC827BB1D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548" y="1700808"/>
            <a:ext cx="4934160" cy="1584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42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테이블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A7A17C-3EF4-D47D-86E1-BAD89A699B8D}"/>
              </a:ext>
            </a:extLst>
          </p:cNvPr>
          <p:cNvSpPr txBox="1"/>
          <p:nvPr/>
        </p:nvSpPr>
        <p:spPr>
          <a:xfrm>
            <a:off x="1055440" y="1268760"/>
            <a:ext cx="1998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state_time_list</a:t>
            </a:r>
            <a:endParaRPr lang="ko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00FCD9-3527-77FA-7621-82BD36596586}"/>
              </a:ext>
            </a:extLst>
          </p:cNvPr>
          <p:cNvSpPr txBox="1"/>
          <p:nvPr/>
        </p:nvSpPr>
        <p:spPr>
          <a:xfrm>
            <a:off x="6096000" y="1268760"/>
            <a:ext cx="1950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state_rate_list</a:t>
            </a:r>
            <a:endParaRPr lang="ko-KR" alt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4F625D-92AE-76EF-54D1-88F936A67BBD}"/>
              </a:ext>
            </a:extLst>
          </p:cNvPr>
          <p:cNvSpPr txBox="1"/>
          <p:nvPr/>
        </p:nvSpPr>
        <p:spPr>
          <a:xfrm>
            <a:off x="1055440" y="3429000"/>
            <a:ext cx="2293641" cy="2618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current_time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init_time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설비의 초기화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active_time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작동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error_time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에러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wait_time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멈춘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4578D9-3325-7FD8-EC13-316A45CE00C8}"/>
              </a:ext>
            </a:extLst>
          </p:cNvPr>
          <p:cNvSpPr txBox="1"/>
          <p:nvPr/>
        </p:nvSpPr>
        <p:spPr>
          <a:xfrm>
            <a:off x="6168008" y="3429000"/>
            <a:ext cx="2293641" cy="2618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current_time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init_rate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설비의 초기화 비율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active_rate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작동 비율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error_rate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에러 비율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wait_rate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멈춘 비율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63907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40332D5-2B01-1FB6-4077-634076E92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699339"/>
            <a:ext cx="5267466" cy="25416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43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테이블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2D2115-13F1-FA01-3F1B-494159AAE98E}"/>
              </a:ext>
            </a:extLst>
          </p:cNvPr>
          <p:cNvSpPr txBox="1"/>
          <p:nvPr/>
        </p:nvSpPr>
        <p:spPr>
          <a:xfrm>
            <a:off x="1055440" y="1268760"/>
            <a:ext cx="2258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product_flow_list</a:t>
            </a:r>
            <a:endParaRPr lang="ko-KR" alt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70C39A-20AE-6C4F-9C07-027684AE1B5F}"/>
              </a:ext>
            </a:extLst>
          </p:cNvPr>
          <p:cNvSpPr txBox="1"/>
          <p:nvPr/>
        </p:nvSpPr>
        <p:spPr>
          <a:xfrm>
            <a:off x="6888088" y="1556792"/>
            <a:ext cx="2323072" cy="1880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product_id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물건의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물건이 들어가는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out_time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물건이 나가는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39576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F4D2EFB-8038-FAB7-1C6F-6034D7C24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8" y="996154"/>
            <a:ext cx="8496730" cy="56628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44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/>
              <a:t>ERD</a:t>
            </a:r>
          </a:p>
        </p:txBody>
      </p:sp>
    </p:spTree>
    <p:extLst>
      <p:ext uri="{BB962C8B-B14F-4D97-AF65-F5344CB8AC3E}">
        <p14:creationId xmlns:p14="http://schemas.microsoft.com/office/powerpoint/2010/main" val="3544401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dirty="0"/>
              <a:t>분야 </a:t>
            </a:r>
            <a:r>
              <a:rPr lang="en-US" altLang="ko-KR" dirty="0"/>
              <a:t>- </a:t>
            </a:r>
            <a:r>
              <a:rPr lang="ko-KR" altLang="en-US" dirty="0"/>
              <a:t>이름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r>
              <a:rPr lang="ko-KR" altLang="en-US" dirty="0"/>
              <a:t>알아서 </a:t>
            </a:r>
            <a:r>
              <a:rPr lang="ko-KR" altLang="en-US" dirty="0" err="1"/>
              <a:t>채우시오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45</a:t>
            </a:fld>
            <a:endParaRPr lang="ko-KR" altLang="en-US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DBDA43F4-5DB6-B704-631A-0F02192028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4" name="바닥글 개체 틀 79">
            <a:extLst>
              <a:ext uri="{FF2B5EF4-FFF2-40B4-BE49-F238E27FC236}">
                <a16:creationId xmlns:a16="http://schemas.microsoft.com/office/drawing/2014/main" id="{E941A2E4-5EFB-0EF0-10FE-11CDB2074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84874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/>
          <a:lstStyle/>
          <a:p>
            <a:pPr rtl="0"/>
            <a:r>
              <a:rPr lang="ko-KR" altLang="en-US" dirty="0"/>
              <a:t>시뮬레이션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각 시나리오별 생산량</a:t>
            </a:r>
            <a:endParaRPr lang="en-US" altLang="ko-K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각 시나리오별 설비 상태 비율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en-US" altLang="ko-K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각 시나리오별 설비 비율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46</a:t>
            </a:fld>
            <a:endParaRPr lang="ko-KR" altLang="en-US" dirty="0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42516890-027D-06D5-8F21-8981CE43DC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8" name="바닥글 개체 틀 79">
            <a:extLst>
              <a:ext uri="{FF2B5EF4-FFF2-40B4-BE49-F238E27FC236}">
                <a16:creationId xmlns:a16="http://schemas.microsoft.com/office/drawing/2014/main" id="{CE109C28-57BB-3778-0312-70156E203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차트이(가) 표시된 사진&#10;&#10;자동 생성된 설명">
            <a:extLst>
              <a:ext uri="{FF2B5EF4-FFF2-40B4-BE49-F238E27FC236}">
                <a16:creationId xmlns:a16="http://schemas.microsoft.com/office/drawing/2014/main" id="{52E8204D-7A18-6EE1-2479-F4C812208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2000"/>
            <a:ext cx="6885670" cy="41364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marL="285750" indent="-285750" rtl="0"/>
            <a:r>
              <a:rPr lang="ko-KR" altLang="en-US" dirty="0"/>
              <a:t>각 시나리오별 생산량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47</a:t>
            </a:fld>
            <a:endParaRPr lang="ko-KR" altLang="en-US" noProof="0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AEA60258-931C-7759-327D-277CC7D013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7263514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시나리오별 설비 상태 비율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48</a:t>
            </a:fld>
            <a:endParaRPr lang="ko-KR" altLang="en-US" noProof="0"/>
          </a:p>
        </p:txBody>
      </p:sp>
      <p:pic>
        <p:nvPicPr>
          <p:cNvPr id="6" name="그림 5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D0F93A44-8417-4541-7BF1-B8DB8D822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2000"/>
            <a:ext cx="7674769" cy="4135130"/>
          </a:xfrm>
          <a:prstGeom prst="rect">
            <a:avLst/>
          </a:prstGeom>
        </p:spPr>
      </p:pic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C9B8CB84-D1D4-F354-00F3-C209BCE1A0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7886144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시나리오별 설비 상태 비율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49</a:t>
            </a:fld>
            <a:endParaRPr lang="ko-KR" altLang="en-US" noProof="0"/>
          </a:p>
        </p:txBody>
      </p:sp>
      <p:pic>
        <p:nvPicPr>
          <p:cNvPr id="4" name="그림 3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8F1225C5-04CC-F1B3-FED8-9994C3393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00" y="2052000"/>
            <a:ext cx="7677126" cy="4136400"/>
          </a:xfrm>
          <a:prstGeom prst="rect">
            <a:avLst/>
          </a:prstGeom>
        </p:spPr>
      </p:pic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9E6A28F6-6B31-86DA-7771-FD801A7AA0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398293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8F5609C-D1DD-A0B8-324E-3513E430F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000" y="-7200"/>
            <a:ext cx="8649361" cy="6357600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878310-BC97-8647-7137-147E9CEE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5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893BDC96-B618-D0AB-15D5-BD2FB255B9DA}"/>
              </a:ext>
            </a:extLst>
          </p:cNvPr>
          <p:cNvSpPr txBox="1">
            <a:spLocks/>
          </p:cNvSpPr>
          <p:nvPr/>
        </p:nvSpPr>
        <p:spPr>
          <a:xfrm>
            <a:off x="101925" y="5509419"/>
            <a:ext cx="4082142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프로젝트 진행 달력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05758D05-CC18-32A3-C907-610CAA5DBE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4" name="바닥글 개체 틀 7">
            <a:extLst>
              <a:ext uri="{FF2B5EF4-FFF2-40B4-BE49-F238E27FC236}">
                <a16:creationId xmlns:a16="http://schemas.microsoft.com/office/drawing/2014/main" id="{79F78BB6-0B61-9FF6-2F45-9AF95AF6C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76123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시나리오별 설비 상태 비율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50</a:t>
            </a:fld>
            <a:endParaRPr lang="ko-KR" altLang="en-US" noProof="0"/>
          </a:p>
        </p:txBody>
      </p:sp>
      <p:pic>
        <p:nvPicPr>
          <p:cNvPr id="4" name="그림 3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BA0AC497-C471-773B-C196-EEC42FB85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00" y="2053229"/>
            <a:ext cx="7677126" cy="4136400"/>
          </a:xfrm>
          <a:prstGeom prst="rect">
            <a:avLst/>
          </a:prstGeom>
        </p:spPr>
      </p:pic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29F7AAF0-3918-DA2B-A2E7-F8BD9085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0909838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51</a:t>
            </a:fld>
            <a:endParaRPr lang="ko-KR" altLang="en-US" noProof="0"/>
          </a:p>
        </p:txBody>
      </p:sp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314BE4BC-69D5-B73C-C58F-CF8F82540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00" y="2053229"/>
            <a:ext cx="6881504" cy="4136400"/>
          </a:xfrm>
          <a:prstGeom prst="rect">
            <a:avLst/>
          </a:prstGeom>
        </p:spPr>
      </p:pic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927949E4-4878-60F4-74AD-4C44305C7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5174674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31335BA9-3342-7368-0901-CEFD5E420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3230"/>
            <a:ext cx="6885668" cy="41363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52</a:t>
            </a:fld>
            <a:endParaRPr lang="ko-KR" altLang="en-US" noProof="0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845AB605-0617-50EB-7214-C54D536D86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8860139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48B9BBAE-C6F8-0086-3098-5364B4373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3230"/>
            <a:ext cx="6885668" cy="41363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53</a:t>
            </a:fld>
            <a:endParaRPr lang="ko-KR" altLang="en-US" noProof="0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53B167E3-09AD-4DAC-B4AB-8ED8544C77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6141749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시나리오별 설비 비율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54</a:t>
            </a:fld>
            <a:endParaRPr lang="ko-KR" altLang="en-US" noProof="0"/>
          </a:p>
        </p:txBody>
      </p:sp>
      <p:pic>
        <p:nvPicPr>
          <p:cNvPr id="10" name="그림 9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8DCEF06B-2691-9F14-7C4C-009F6E0E8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" y="2003022"/>
            <a:ext cx="4580357" cy="2751539"/>
          </a:xfrm>
          <a:prstGeom prst="rect">
            <a:avLst/>
          </a:prstGeom>
        </p:spPr>
      </p:pic>
      <p:pic>
        <p:nvPicPr>
          <p:cNvPr id="12" name="그림 11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73C7D40B-3718-CF6B-8DF1-41FB31FCB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698" y="2003018"/>
            <a:ext cx="4580357" cy="2751539"/>
          </a:xfrm>
          <a:prstGeom prst="rect">
            <a:avLst/>
          </a:prstGeom>
        </p:spPr>
      </p:pic>
      <p:pic>
        <p:nvPicPr>
          <p:cNvPr id="4" name="그림 3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5D4B38B4-5377-9055-2F0B-06E05DEA5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716" y="2003018"/>
            <a:ext cx="4580357" cy="2751539"/>
          </a:xfrm>
          <a:prstGeom prst="rect">
            <a:avLst/>
          </a:prstGeom>
        </p:spPr>
      </p:pic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134FABB1-A911-11BD-F8DE-320BB5E237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2761830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/>
          <a:lstStyle/>
          <a:p>
            <a:pPr rtl="0"/>
            <a:r>
              <a:rPr lang="ko-KR" altLang="en-US" dirty="0"/>
              <a:t>데이터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데이터분석</a:t>
            </a:r>
            <a:endParaRPr lang="en-US" altLang="ko-K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시나리오 </a:t>
            </a:r>
            <a:r>
              <a:rPr lang="en-US" altLang="ko-KR" dirty="0"/>
              <a:t>4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55</a:t>
            </a:fld>
            <a:endParaRPr lang="ko-KR" altLang="en-US" dirty="0"/>
          </a:p>
        </p:txBody>
      </p:sp>
      <p:sp>
        <p:nvSpPr>
          <p:cNvPr id="8" name="날짜 개체 틀 10">
            <a:extLst>
              <a:ext uri="{FF2B5EF4-FFF2-40B4-BE49-F238E27FC236}">
                <a16:creationId xmlns:a16="http://schemas.microsoft.com/office/drawing/2014/main" id="{944CCA41-9ADF-28D5-117D-8A73C80966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9" name="바닥글 개체 틀 79">
            <a:extLst>
              <a:ext uri="{FF2B5EF4-FFF2-40B4-BE49-F238E27FC236}">
                <a16:creationId xmlns:a16="http://schemas.microsoft.com/office/drawing/2014/main" id="{E4E4B7AE-3848-AF17-6BB0-A879C2FA4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37093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ED1D9F-231D-65AE-A04E-ADC5FBF3D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F62DBF-5EEF-064F-5E42-89BC886613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시나리오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ko-KR" altLang="en-US" dirty="0" err="1"/>
              <a:t>통과량이</a:t>
            </a:r>
            <a:r>
              <a:rPr lang="ko-KR" altLang="en-US" dirty="0"/>
              <a:t> 최고가 아닌 이유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6F6464-F759-05E7-3D5E-04D497F6B8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평균을 보니 시나리오 </a:t>
            </a:r>
            <a:r>
              <a:rPr lang="en-US" altLang="ko-KR" dirty="0"/>
              <a:t>1</a:t>
            </a:r>
            <a:r>
              <a:rPr lang="ko-KR" altLang="en-US" dirty="0"/>
              <a:t>의 </a:t>
            </a:r>
            <a:r>
              <a:rPr lang="en-US" altLang="ko-KR" dirty="0"/>
              <a:t>STOCK</a:t>
            </a:r>
            <a:r>
              <a:rPr lang="ko-KR" altLang="en-US" dirty="0"/>
              <a:t>이 최고 지연됨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261DAD-2710-2D0D-74EA-60E77FD39BD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시나리오 </a:t>
            </a:r>
            <a:r>
              <a:rPr lang="en-US" altLang="ko-KR" dirty="0"/>
              <a:t>1 STOCK</a:t>
            </a:r>
            <a:r>
              <a:rPr lang="ko-KR" altLang="en-US" dirty="0"/>
              <a:t>이 최고 지연되는 이유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EAF2EE2-4D98-7038-38FC-26929277091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ko-KR" dirty="0"/>
              <a:t>STOCK</a:t>
            </a:r>
            <a:r>
              <a:rPr lang="ko-KR" altLang="en-US" dirty="0"/>
              <a:t>이 가장 부하가 심한 설비인데 </a:t>
            </a:r>
            <a:r>
              <a:rPr lang="en-US" altLang="ko-KR" dirty="0"/>
              <a:t>1</a:t>
            </a:r>
            <a:r>
              <a:rPr lang="ko-KR" altLang="en-US" dirty="0" err="1"/>
              <a:t>개뿐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6253992-3B5A-4A83-AE53-3F56FDDA0B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시나리오 </a:t>
            </a:r>
            <a:r>
              <a:rPr lang="en-US" altLang="ko-KR" dirty="0"/>
              <a:t>1</a:t>
            </a:r>
            <a:r>
              <a:rPr lang="ko-KR" altLang="en-US" dirty="0"/>
              <a:t>에 </a:t>
            </a:r>
            <a:r>
              <a:rPr lang="en-US" altLang="ko-KR" dirty="0"/>
              <a:t>STOCK</a:t>
            </a:r>
            <a:r>
              <a:rPr lang="ko-KR" altLang="en-US" dirty="0"/>
              <a:t>을 추가한다면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3C467425-B8B6-79A3-C35B-DBF598B5D65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ko-KR" altLang="en-US" dirty="0"/>
              <a:t>시나리오 </a:t>
            </a:r>
            <a:r>
              <a:rPr lang="en-US" altLang="ko-KR" dirty="0"/>
              <a:t>1</a:t>
            </a:r>
            <a:r>
              <a:rPr lang="ko-KR" altLang="en-US" dirty="0"/>
              <a:t>에 </a:t>
            </a:r>
            <a:r>
              <a:rPr lang="en-US" altLang="ko-KR" dirty="0"/>
              <a:t>STOCK</a:t>
            </a:r>
            <a:r>
              <a:rPr lang="ko-KR" altLang="en-US" dirty="0"/>
              <a:t>을 추가한 시나리오 </a:t>
            </a:r>
            <a:r>
              <a:rPr lang="en-US" altLang="ko-KR" dirty="0"/>
              <a:t>4 </a:t>
            </a:r>
            <a:r>
              <a:rPr lang="ko-KR" altLang="en-US" dirty="0"/>
              <a:t>제작해서 실험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EC8EEBB7-AEA0-1B98-0FF2-A9B225412BF8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2161478" cy="365125"/>
          </a:xfrm>
        </p:spPr>
        <p:txBody>
          <a:bodyPr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AA9D69B1-06F4-C3CF-E36F-4A5BED6B794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4DA8A26D-54B1-A7CC-362C-D2A51948BBE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56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91474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시나리오 설계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시나리오 </a:t>
            </a:r>
            <a:r>
              <a:rPr lang="en-US" altLang="ko-KR" dirty="0"/>
              <a:t>4</a:t>
            </a:r>
            <a:r>
              <a:rPr lang="ko-KR" altLang="en-US" dirty="0"/>
              <a:t>번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57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도표이(가) 표시된 사진&#10;&#10;자동 생성된 설명">
            <a:extLst>
              <a:ext uri="{FF2B5EF4-FFF2-40B4-BE49-F238E27FC236}">
                <a16:creationId xmlns:a16="http://schemas.microsoft.com/office/drawing/2014/main" id="{F27503E8-DD12-347D-5A52-3567881D9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5908"/>
            <a:ext cx="12192000" cy="5426184"/>
          </a:xfrm>
          <a:prstGeom prst="rect">
            <a:avLst/>
          </a:prstGeom>
        </p:spPr>
      </p:pic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55116905-4643-D5B5-4314-6B13AB106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0182968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B115405C-FFC0-D365-D19B-2FC18D4EB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3230"/>
            <a:ext cx="6883622" cy="413517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marL="285750" indent="-285750" rtl="0"/>
            <a:r>
              <a:rPr lang="ko-KR" altLang="en-US" dirty="0"/>
              <a:t>각 시나리오별 생산량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58</a:t>
            </a:fld>
            <a:endParaRPr lang="ko-KR" altLang="en-US" noProof="0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522244F0-2DC7-144F-9247-69C21447B0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83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시나리오별 설비 상태 비율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59</a:t>
            </a:fld>
            <a:endParaRPr lang="ko-KR" altLang="en-US" noProof="0"/>
          </a:p>
        </p:txBody>
      </p:sp>
      <p:pic>
        <p:nvPicPr>
          <p:cNvPr id="4" name="그림 3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F8718B93-BD26-FFCC-BDCD-09AA60564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699" y="2051999"/>
            <a:ext cx="6833755" cy="4137641"/>
          </a:xfrm>
          <a:prstGeom prst="rect">
            <a:avLst/>
          </a:prstGeom>
        </p:spPr>
      </p:pic>
      <p:sp>
        <p:nvSpPr>
          <p:cNvPr id="5" name="날짜 개체 틀 10">
            <a:extLst>
              <a:ext uri="{FF2B5EF4-FFF2-40B4-BE49-F238E27FC236}">
                <a16:creationId xmlns:a16="http://schemas.microsoft.com/office/drawing/2014/main" id="{83DC51E8-6CEC-2673-8629-1C3F96BD1B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024205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dirty="0"/>
              <a:t>설계 </a:t>
            </a:r>
            <a:r>
              <a:rPr lang="en-US" altLang="ko-KR" dirty="0"/>
              <a:t>- </a:t>
            </a:r>
            <a:r>
              <a:rPr lang="ko-KR" altLang="en-US" dirty="0"/>
              <a:t>안형석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시나리오 설계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상태천이도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6</a:t>
            </a:fld>
            <a:endParaRPr lang="ko-KR" altLang="en-US"/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75927B6C-14C2-43C0-E8F6-1797A74EA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8" name="바닥글 개체 틀 79">
            <a:extLst>
              <a:ext uri="{FF2B5EF4-FFF2-40B4-BE49-F238E27FC236}">
                <a16:creationId xmlns:a16="http://schemas.microsoft.com/office/drawing/2014/main" id="{12D160B4-499B-D277-554B-E9574FF03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</p:spTree>
    <p:extLst>
      <p:ext uri="{BB962C8B-B14F-4D97-AF65-F5344CB8AC3E}">
        <p14:creationId xmlns:p14="http://schemas.microsoft.com/office/powerpoint/2010/main" val="7801735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2AA27A6C-5CB2-5DC9-2A1D-9A5D8895A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3230"/>
            <a:ext cx="6885668" cy="41363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60</a:t>
            </a:fld>
            <a:endParaRPr lang="ko-KR" altLang="en-US" noProof="0"/>
          </a:p>
        </p:txBody>
      </p:sp>
      <p:sp>
        <p:nvSpPr>
          <p:cNvPr id="6" name="날짜 개체 틀 10">
            <a:extLst>
              <a:ext uri="{FF2B5EF4-FFF2-40B4-BE49-F238E27FC236}">
                <a16:creationId xmlns:a16="http://schemas.microsoft.com/office/drawing/2014/main" id="{EAC7BF68-ED18-95D0-5E72-C3E9EFFA79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9201327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D675F6-12D1-1885-CABA-0BD5B43276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ko-KR" sz="8000" dirty="0">
                <a:solidFill>
                  <a:schemeClr val="tx1"/>
                </a:solidFill>
              </a:rPr>
              <a:t>Q&amp;A</a:t>
            </a:r>
            <a:endParaRPr lang="ko-KR" altLang="en-US" sz="8000" dirty="0">
              <a:solidFill>
                <a:schemeClr val="tx1"/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DB912C-9D77-48F6-0F31-350875F6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2157351" cy="365125"/>
          </a:xfrm>
        </p:spPr>
        <p:txBody>
          <a:bodyPr/>
          <a:lstStyle/>
          <a:p>
            <a:r>
              <a:rPr lang="en-US" altLang="ko-KR" noProof="0"/>
              <a:t>1</a:t>
            </a:r>
            <a:r>
              <a:rPr lang="ko-KR" altLang="en-US" noProof="0"/>
              <a:t>조 </a:t>
            </a:r>
            <a:r>
              <a:rPr lang="en-US" altLang="ko-KR" noProof="0"/>
              <a:t>– </a:t>
            </a:r>
            <a:r>
              <a:rPr lang="ko-KR" altLang="en-US" noProof="0"/>
              <a:t>안형석</a:t>
            </a:r>
            <a:r>
              <a:rPr lang="en-US" altLang="ko-KR" noProof="0"/>
              <a:t>, </a:t>
            </a:r>
            <a:r>
              <a:rPr lang="ko-KR" altLang="en-US" noProof="0"/>
              <a:t>박민준</a:t>
            </a:r>
            <a:r>
              <a:rPr lang="en-US" altLang="ko-KR" noProof="0"/>
              <a:t>, </a:t>
            </a:r>
            <a:r>
              <a:rPr lang="ko-KR" altLang="en-US" noProof="0"/>
              <a:t>오영택 </a:t>
            </a:r>
            <a:r>
              <a:rPr lang="en-US" altLang="ko-KR" noProof="0"/>
              <a:t>, </a:t>
            </a:r>
            <a:r>
              <a:rPr lang="ko-KR" altLang="en-US" noProof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8E7D3B-E6C5-6E70-3C33-0ECF7D721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A7540A-CF90-9D95-D14F-EF1A1F7FD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61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50672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CEF3EF-4EA1-3B3B-09AC-6D50443A8D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감사합니다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7666D40-855A-53BE-6FA1-C9DB0E0D5E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96343" y="3238103"/>
            <a:ext cx="6929251" cy="2004161"/>
          </a:xfrm>
        </p:spPr>
        <p:txBody>
          <a:bodyPr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프로젝트 </a:t>
            </a:r>
            <a:r>
              <a:rPr lang="ko-KR" altLang="en-US" dirty="0" err="1">
                <a:solidFill>
                  <a:schemeClr val="tx1"/>
                </a:solidFill>
              </a:rPr>
              <a:t>깃허브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dirty="0">
                <a:solidFill>
                  <a:schemeClr val="tx1"/>
                </a:solidFill>
                <a:hlinkClick r:id="rId2"/>
              </a:rPr>
              <a:t>https://github.com/Tentailsahri/DT_FINAL_Project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8137B0-499B-E0D5-7EE4-A6632FE15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1</a:t>
            </a:r>
            <a:r>
              <a:rPr lang="ko-KR" altLang="en-US" noProof="0"/>
              <a:t>조 </a:t>
            </a:r>
            <a:r>
              <a:rPr lang="en-US" altLang="ko-KR" noProof="0"/>
              <a:t>– </a:t>
            </a:r>
            <a:r>
              <a:rPr lang="ko-KR" altLang="en-US" noProof="0"/>
              <a:t>안형석</a:t>
            </a:r>
            <a:r>
              <a:rPr lang="en-US" altLang="ko-KR" noProof="0"/>
              <a:t>, </a:t>
            </a:r>
            <a:r>
              <a:rPr lang="ko-KR" altLang="en-US" noProof="0"/>
              <a:t>박민준</a:t>
            </a:r>
            <a:r>
              <a:rPr lang="en-US" altLang="ko-KR" noProof="0"/>
              <a:t>, </a:t>
            </a:r>
            <a:r>
              <a:rPr lang="ko-KR" altLang="en-US" noProof="0"/>
              <a:t>오영택 </a:t>
            </a:r>
            <a:r>
              <a:rPr lang="en-US" altLang="ko-KR" noProof="0"/>
              <a:t>, </a:t>
            </a:r>
            <a:r>
              <a:rPr lang="ko-KR" altLang="en-US" noProof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2EE1D0-38A3-C54F-FED3-EA2221AF5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A44DA5-03B2-0426-64B3-5D58F5196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62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3039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745038"/>
            <a:ext cx="3171825" cy="600970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tx1"/>
                </a:solidFill>
              </a:rPr>
              <a:t>시나리오 설계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79" y="2877877"/>
            <a:ext cx="4193489" cy="2519363"/>
          </a:xfrm>
        </p:spPr>
        <p:txBody>
          <a:bodyPr rtlCol="0"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공장의 예시를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가지 시나리오로 나눠서 설계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시나리오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에서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으로 갈 수록 복잡도를 늘림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7</a:t>
            </a:fld>
            <a:endParaRPr lang="ko-KR" altLang="en-ZA"/>
          </a:p>
        </p:txBody>
      </p:sp>
      <p:sp>
        <p:nvSpPr>
          <p:cNvPr id="8" name="날짜 개체 틀 10">
            <a:extLst>
              <a:ext uri="{FF2B5EF4-FFF2-40B4-BE49-F238E27FC236}">
                <a16:creationId xmlns:a16="http://schemas.microsoft.com/office/drawing/2014/main" id="{9689F17F-6A3A-3573-9923-2DB3F25DFF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894246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차트이(가) 표시된 사진&#10;&#10;자동 생성된 설명">
            <a:extLst>
              <a:ext uri="{FF2B5EF4-FFF2-40B4-BE49-F238E27FC236}">
                <a16:creationId xmlns:a16="http://schemas.microsoft.com/office/drawing/2014/main" id="{50638C13-3708-B559-3C30-6B3D1B70D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5908"/>
            <a:ext cx="12192000" cy="542618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시나리오 설계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시나리오 </a:t>
            </a:r>
            <a:r>
              <a:rPr lang="en-US" altLang="ko-KR" dirty="0"/>
              <a:t>1</a:t>
            </a:r>
            <a:r>
              <a:rPr lang="ko-KR" altLang="en-US" dirty="0"/>
              <a:t>번</a:t>
            </a:r>
            <a:endParaRPr lang="en-US" altLang="ko-KR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8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날짜 개체 틀 10">
            <a:extLst>
              <a:ext uri="{FF2B5EF4-FFF2-40B4-BE49-F238E27FC236}">
                <a16:creationId xmlns:a16="http://schemas.microsoft.com/office/drawing/2014/main" id="{C5B17BA3-1BD4-31B3-0C4E-44920604FC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6" name="바닥글 개체 틀 7">
            <a:extLst>
              <a:ext uri="{FF2B5EF4-FFF2-40B4-BE49-F238E27FC236}">
                <a16:creationId xmlns:a16="http://schemas.microsoft.com/office/drawing/2014/main" id="{99A3C632-E23F-0578-364F-51551A902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4063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D624B245-8F0F-0DC2-7C4C-D972BE75C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50" y="0"/>
            <a:ext cx="11138899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시나리오 설계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시나리오 </a:t>
            </a:r>
            <a:r>
              <a:rPr lang="en-US" altLang="ko-KR" dirty="0"/>
              <a:t>2</a:t>
            </a:r>
            <a:r>
              <a:rPr lang="ko-KR" altLang="en-US" dirty="0"/>
              <a:t>번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9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CB3EA4ED-1BC9-19DC-3B19-99D895D215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490652266"/>
      </p:ext>
    </p:extLst>
  </p:cSld>
  <p:clrMapOvr>
    <a:masterClrMapping/>
  </p:clrMapOvr>
</p:sld>
</file>

<file path=ppt/theme/theme1.xml><?xml version="1.0" encoding="utf-8"?>
<a:theme xmlns:a="http://schemas.openxmlformats.org/drawingml/2006/main" name="모노라인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8872_TF22318419_Win32" id="{2BE6961B-FA69-4260-AFAD-3D8256877AF9}" vid="{2636BF1C-1032-4E29-96EC-D5D5F0CCF6A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1E84A1C-2814-43A7-9448-348326113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5BA3906-9696-4247-AC0D-DD5C26B2A70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438</TotalTime>
  <Words>2904</Words>
  <Application>Microsoft Office PowerPoint</Application>
  <PresentationFormat>와이드스크린</PresentationFormat>
  <Paragraphs>469</Paragraphs>
  <Slides>62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8" baseType="lpstr">
      <vt:lpstr>돋움체</vt:lpstr>
      <vt:lpstr>맑은 고딕</vt:lpstr>
      <vt:lpstr>Aharoni</vt:lpstr>
      <vt:lpstr>Arial</vt:lpstr>
      <vt:lpstr>Tenorite</vt:lpstr>
      <vt:lpstr>모노라인</vt:lpstr>
      <vt:lpstr>시나리오에 따른 공정 시뮬레이션</vt:lpstr>
      <vt:lpstr>프로젝트 개요</vt:lpstr>
      <vt:lpstr>팀원 소개</vt:lpstr>
      <vt:lpstr>PowerPoint 프레젠테이션</vt:lpstr>
      <vt:lpstr>PowerPoint 프레젠테이션</vt:lpstr>
      <vt:lpstr>설계 - 안형석</vt:lpstr>
      <vt:lpstr>시나리오 설계</vt:lpstr>
      <vt:lpstr>시나리오 설계</vt:lpstr>
      <vt:lpstr>시나리오 설계</vt:lpstr>
      <vt:lpstr>시나리오 설계</vt:lpstr>
      <vt:lpstr>상태천이도</vt:lpstr>
      <vt:lpstr>상태천이도</vt:lpstr>
      <vt:lpstr>상태천이도</vt:lpstr>
      <vt:lpstr>상태천이도</vt:lpstr>
      <vt:lpstr>상태천이도</vt:lpstr>
      <vt:lpstr>상태천이도</vt:lpstr>
      <vt:lpstr>상태천이도</vt:lpstr>
      <vt:lpstr>상태천이도</vt:lpstr>
      <vt:lpstr>상태천이도</vt:lpstr>
      <vt:lpstr>코드 구현 - 박민준</vt:lpstr>
      <vt:lpstr>결합 자동화</vt:lpstr>
      <vt:lpstr>각 설비별 개수 가져오기</vt:lpstr>
      <vt:lpstr>설비 생성</vt:lpstr>
      <vt:lpstr>모델 연결</vt:lpstr>
      <vt:lpstr>연결 자동화의 핵심!!! Coups</vt:lpstr>
      <vt:lpstr>Coups 부속 연결 함수</vt:lpstr>
      <vt:lpstr>다음 설비가 받을수 있는지 결정? - ReadyMap</vt:lpstr>
      <vt:lpstr>다음 설비가 받을수 있는지 결정? - ReadyMap</vt:lpstr>
      <vt:lpstr>다음 설비가 받을수 있는지 결정? - ReadyMap</vt:lpstr>
      <vt:lpstr>다음 설비가 받을수 있는지 결정? - ReadyMap</vt:lpstr>
      <vt:lpstr>현재 설비에서 다음 설비 결정-m_whereTargetPk</vt:lpstr>
      <vt:lpstr>현재 설비에서 다음설비 결정 – M_WHERETARGETPK</vt:lpstr>
      <vt:lpstr>DB - 오영택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분야 - 이름</vt:lpstr>
      <vt:lpstr>시뮬레이션 결과</vt:lpstr>
      <vt:lpstr>각 시나리오별 생산량</vt:lpstr>
      <vt:lpstr>각 시나리오별 설비 상태 비율</vt:lpstr>
      <vt:lpstr>각 시나리오별 설비 상태 비율</vt:lpstr>
      <vt:lpstr>각 시나리오별 설비 상태 비율</vt:lpstr>
      <vt:lpstr>각 시나리오별 버퍼 평균</vt:lpstr>
      <vt:lpstr>각 시나리오별 버퍼 평균</vt:lpstr>
      <vt:lpstr>각 시나리오별 버퍼 평균</vt:lpstr>
      <vt:lpstr>각 시나리오별 설비 비율</vt:lpstr>
      <vt:lpstr>데이터 분석</vt:lpstr>
      <vt:lpstr>데이터분석</vt:lpstr>
      <vt:lpstr>시나리오 설계</vt:lpstr>
      <vt:lpstr>각 시나리오별 생산량</vt:lpstr>
      <vt:lpstr>각 시나리오별 설비 상태 비율</vt:lpstr>
      <vt:lpstr>각 시나리오별 버퍼 평균</vt:lpstr>
      <vt:lpstr>Q&amp;A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시나리오에 따른 공정 시뮬레이션</dc:title>
  <dc:creator>b</dc:creator>
  <cp:lastModifiedBy>b</cp:lastModifiedBy>
  <cp:revision>106</cp:revision>
  <dcterms:created xsi:type="dcterms:W3CDTF">2023-03-21T04:41:08Z</dcterms:created>
  <dcterms:modified xsi:type="dcterms:W3CDTF">2023-03-24T06:40:01Z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